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60c573eddb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60c573eddb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g60c573eddb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60c573edd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60c573eddb_0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g60c573eddb_0_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60c775f2f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60c775f2f1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g60c775f2f1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sche afbeelding met bijschrift">
  <p:cSld name="Panoramische afbeelding met bijschrif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bijschrift">
  <p:cSld name="Titel en bijschrif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eraat met bijschrift">
  <p:cSld name="Citeraat met bijschrif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amkaartje">
  <p:cSld name="Naamkaartj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kolommen">
  <p:cSld name="3 kolomme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4" name="Google Shape;114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fbeelding-kolom">
  <p:cSld name="3 Afbeelding-kolom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1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30" name="Google Shape;130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2" name="Google Shape;132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3F3F3">
                  <a:alpha val="6666"/>
                </a:srgbClr>
              </a:gs>
              <a:gs pos="36000">
                <a:srgbClr val="F3F3F3">
                  <a:alpha val="5882"/>
                </a:srgbClr>
              </a:gs>
              <a:gs pos="69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hyperlink" Target="http://www.youtube.com/watch?v=QTq1VFezHqA" TargetMode="External"/><Relationship Id="rId4" Type="http://schemas.openxmlformats.org/officeDocument/2006/relationships/hyperlink" Target="https://www.youtube.com/watch?v=QTq1VFezHq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betesfonds.n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hyperlink" Target="http://www.diabetesfonds.nl/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abetesfonds.nl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nl-NL" b="1"/>
              <a:t>DIABETES MELLITUS</a:t>
            </a:r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l-NL" b="1"/>
              <a:t>DIABETES TYPE 1, DIABETES TYPE 2 EN ZWANGERSCHAPSDIABETES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nl-NL" b="1"/>
              <a:t>                                       </a:t>
            </a:r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24-9-2019</a:t>
            </a:r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PRESENTATIE DIABETES MELLITUS, NAOMI, MAARTJE EN GERRIE, MENS, ZORG &amp; ACTIVITEIT 2019/2020a</a:t>
            </a:r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0"/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30"/>
          <p:cNvSpPr txBox="1"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200"/>
              <a:buFont typeface="Century Gothic"/>
              <a:buNone/>
            </a:pPr>
            <a:r>
              <a:rPr lang="nl-NL" sz="3200" b="1">
                <a:solidFill>
                  <a:srgbClr val="F2F2F2"/>
                </a:solidFill>
              </a:rPr>
              <a:t>BEHANDELING DM TYPE 1.</a:t>
            </a:r>
            <a:endParaRPr/>
          </a:p>
        </p:txBody>
      </p:sp>
      <p:sp>
        <p:nvSpPr>
          <p:cNvPr id="419" name="Google Shape;419;p30"/>
          <p:cNvSpPr/>
          <p:nvPr/>
        </p:nvSpPr>
        <p:spPr>
          <a:xfrm>
            <a:off x="4161310" y="0"/>
            <a:ext cx="8030690" cy="6858000"/>
          </a:xfrm>
          <a:custGeom>
            <a:avLst/>
            <a:gdLst/>
            <a:ahLst/>
            <a:cxnLst/>
            <a:rect l="l" t="t" r="r" b="b"/>
            <a:pathLst>
              <a:path w="8030690" h="6858000" extrusionOk="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30"/>
          <p:cNvSpPr/>
          <p:nvPr/>
        </p:nvSpPr>
        <p:spPr>
          <a:xfrm>
            <a:off x="3948110" y="-1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23" name="Google Shape;423;p30"/>
          <p:cNvSpPr txBox="1">
            <a:spLocks noGrp="1"/>
          </p:cNvSpPr>
          <p:nvPr>
            <p:ph type="ftr" idx="11"/>
          </p:nvPr>
        </p:nvSpPr>
        <p:spPr>
          <a:xfrm>
            <a:off x="5048250" y="6359311"/>
            <a:ext cx="420624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00">
                <a:solidFill>
                  <a:schemeClr val="accent1"/>
                </a:solidFill>
              </a:rPr>
              <a:t>PRESENTATIE DIABETES MELLITUS, NAOMI, MAARTJE EN GERRIE, MENS, ZORG &amp; ACTIVITEIT 2019/2020a</a:t>
            </a:r>
            <a:endParaRPr/>
          </a:p>
        </p:txBody>
      </p:sp>
      <p:sp>
        <p:nvSpPr>
          <p:cNvPr id="424" name="Google Shape;424;p30"/>
          <p:cNvSpPr txBox="1">
            <a:spLocks noGrp="1"/>
          </p:cNvSpPr>
          <p:nvPr>
            <p:ph type="dt" idx="10"/>
          </p:nvPr>
        </p:nvSpPr>
        <p:spPr>
          <a:xfrm>
            <a:off x="9254068" y="6355080"/>
            <a:ext cx="2290232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accent1"/>
                </a:solidFill>
              </a:rPr>
              <a:t>24-9-2019</a:t>
            </a:r>
            <a:endParaRPr/>
          </a:p>
        </p:txBody>
      </p:sp>
      <p:grpSp>
        <p:nvGrpSpPr>
          <p:cNvPr id="425" name="Google Shape;425;p30"/>
          <p:cNvGrpSpPr/>
          <p:nvPr/>
        </p:nvGrpSpPr>
        <p:grpSpPr>
          <a:xfrm>
            <a:off x="5048250" y="1459041"/>
            <a:ext cx="6496050" cy="4549516"/>
            <a:chOff x="0" y="11241"/>
            <a:chExt cx="6496050" cy="4549516"/>
          </a:xfrm>
        </p:grpSpPr>
        <p:sp>
          <p:nvSpPr>
            <p:cNvPr id="426" name="Google Shape;426;p30"/>
            <p:cNvSpPr/>
            <p:nvPr/>
          </p:nvSpPr>
          <p:spPr>
            <a:xfrm>
              <a:off x="0" y="11241"/>
              <a:ext cx="6496050" cy="71505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C8150"/>
                </a:gs>
                <a:gs pos="100000">
                  <a:srgbClr val="BA4E0C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0"/>
            <p:cNvSpPr txBox="1"/>
            <p:nvPr/>
          </p:nvSpPr>
          <p:spPr>
            <a:xfrm>
              <a:off x="34906" y="46147"/>
              <a:ext cx="6426238" cy="64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Dagelijks bloedsuiker meten.</a:t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0" y="778134"/>
              <a:ext cx="6496050" cy="71505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BC55A"/>
                </a:gs>
                <a:gs pos="100000">
                  <a:srgbClr val="B7921E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 txBox="1"/>
            <p:nvPr/>
          </p:nvSpPr>
          <p:spPr>
            <a:xfrm>
              <a:off x="34906" y="813040"/>
              <a:ext cx="6426238" cy="64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Dagelijks insuline spuiten/insulinepomp.</a:t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0" y="1545027"/>
              <a:ext cx="6496050" cy="71505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9BAA4"/>
                </a:gs>
                <a:gs pos="100000">
                  <a:srgbClr val="538971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0"/>
            <p:cNvSpPr txBox="1"/>
            <p:nvPr/>
          </p:nvSpPr>
          <p:spPr>
            <a:xfrm>
              <a:off x="34906" y="1579933"/>
              <a:ext cx="6426238" cy="64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Elke dag benodigde insuline berekenen m.b.t. de voeding.</a:t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0" y="2311920"/>
              <a:ext cx="6496050" cy="71505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6D98AB"/>
                </a:gs>
                <a:gs pos="100000">
                  <a:srgbClr val="41697A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0"/>
            <p:cNvSpPr txBox="1"/>
            <p:nvPr/>
          </p:nvSpPr>
          <p:spPr>
            <a:xfrm>
              <a:off x="34906" y="2346826"/>
              <a:ext cx="6426238" cy="64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Diabetes/Leefstyle VPK, diëtiste, specialisten ZH.</a:t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0" y="3078812"/>
              <a:ext cx="6496050" cy="71505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E7BAC"/>
                </a:gs>
                <a:gs pos="100000">
                  <a:srgbClr val="7E4A7B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0"/>
            <p:cNvSpPr txBox="1"/>
            <p:nvPr/>
          </p:nvSpPr>
          <p:spPr>
            <a:xfrm>
              <a:off x="34906" y="3113718"/>
              <a:ext cx="6426238" cy="64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Mentale ondersteuning.</a:t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0" y="3845705"/>
              <a:ext cx="6496050" cy="715052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C8150"/>
                </a:gs>
                <a:gs pos="100000">
                  <a:srgbClr val="BA4E0C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0"/>
            <p:cNvSpPr txBox="1"/>
            <p:nvPr/>
          </p:nvSpPr>
          <p:spPr>
            <a:xfrm>
              <a:off x="34906" y="3880611"/>
              <a:ext cx="6426238" cy="645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(Bron: Boek Pathologie van Mark Zelman, 2017, www. Diabetesfonds.nl).</a:t>
              </a: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1"/>
          <p:cNvSpPr txBox="1"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NL" b="1"/>
              <a:t>PROGNOSE DM TYPE 1.</a:t>
            </a:r>
            <a:endParaRPr/>
          </a:p>
        </p:txBody>
      </p:sp>
      <p:sp>
        <p:nvSpPr>
          <p:cNvPr id="443" name="Google Shape;443;p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11</a:t>
            </a:fld>
            <a:endParaRPr/>
          </a:p>
        </p:txBody>
      </p:sp>
      <p:sp>
        <p:nvSpPr>
          <p:cNvPr id="444" name="Google Shape;444;p31"/>
          <p:cNvSpPr txBox="1">
            <a:spLocks noGrp="1"/>
          </p:cNvSpPr>
          <p:nvPr>
            <p:ph type="body" idx="1"/>
          </p:nvPr>
        </p:nvSpPr>
        <p:spPr>
          <a:xfrm>
            <a:off x="1036636" y="1685924"/>
            <a:ext cx="4338409" cy="454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60"/>
              <a:buNone/>
            </a:pPr>
            <a:r>
              <a:rPr lang="nl-NL" sz="1200" b="1" dirty="0"/>
              <a:t>DM type 1 :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nl-NL" sz="1200" dirty="0"/>
              <a:t>Is nog niet te genezen.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nl-NL" sz="1200" b="1" dirty="0"/>
              <a:t>Gemiddelde levensverwachting: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nl-NL" sz="1200" dirty="0"/>
              <a:t>Korter.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nl-NL" sz="1200" dirty="0"/>
              <a:t>Woonplaats.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nl-NL" sz="1200" dirty="0"/>
              <a:t>Wisselingen in bloedglucosewaarden.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nl-NL" sz="1200" b="1" dirty="0"/>
              <a:t>Chronisch: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nl-NL" sz="1200" dirty="0"/>
              <a:t>Levenslang.</a:t>
            </a:r>
            <a:endParaRPr dirty="0"/>
          </a:p>
          <a:p>
            <a:pPr marL="342900" lvl="0" indent="-2819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nl-NL" sz="1200" dirty="0"/>
              <a:t>Door de verbeterde gezondheidszorg worden de overlevingskansen voor mensen met DM type 1 groter.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nl-NL" sz="1200" b="1" dirty="0"/>
              <a:t>COMPICATIES ZIE DM TYPE 2.</a:t>
            </a:r>
            <a:endParaRPr sz="12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nl-NL" sz="1000" dirty="0"/>
              <a:t>(Bron: www.diabetesfonds.nl).</a:t>
            </a:r>
            <a:endParaRPr dirty="0"/>
          </a:p>
        </p:txBody>
      </p:sp>
      <p:sp>
        <p:nvSpPr>
          <p:cNvPr id="445" name="Google Shape;445;p31"/>
          <p:cNvSpPr txBox="1">
            <a:spLocks noGrp="1"/>
          </p:cNvSpPr>
          <p:nvPr>
            <p:ph type="ftr" idx="11"/>
          </p:nvPr>
        </p:nvSpPr>
        <p:spPr>
          <a:xfrm>
            <a:off x="636915" y="635508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00"/>
              <a:t>PRESENTATIE DIABETES MELLITUS, NAOMI, MAARTJE EN GERRIE, MENS, ZORG &amp; ACTIVITEIT 2019/2020a</a:t>
            </a:r>
            <a:endParaRPr/>
          </a:p>
        </p:txBody>
      </p:sp>
      <p:sp>
        <p:nvSpPr>
          <p:cNvPr id="446" name="Google Shape;446;p31"/>
          <p:cNvSpPr txBox="1">
            <a:spLocks noGrp="1"/>
          </p:cNvSpPr>
          <p:nvPr>
            <p:ph type="dt" idx="10"/>
          </p:nvPr>
        </p:nvSpPr>
        <p:spPr>
          <a:xfrm>
            <a:off x="10553700" y="635508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24-9-2019</a:t>
            </a:r>
            <a:endParaRPr/>
          </a:p>
        </p:txBody>
      </p:sp>
      <p:pic>
        <p:nvPicPr>
          <p:cNvPr id="447" name="Google Shape;44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9637" y="2052213"/>
            <a:ext cx="4196185" cy="419618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2"/>
          <p:cNvSpPr txBox="1">
            <a:spLocks noGrp="1"/>
          </p:cNvSpPr>
          <p:nvPr>
            <p:ph type="title"/>
          </p:nvPr>
        </p:nvSpPr>
        <p:spPr>
          <a:xfrm>
            <a:off x="314325" y="295730"/>
            <a:ext cx="10492220" cy="98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Century Gothic"/>
              <a:buNone/>
            </a:pPr>
            <a:r>
              <a:rPr lang="nl-NL" sz="2600" b="1" dirty="0"/>
              <a:t>PREVALANTIE, EPIDEMIOLOGIE EN MORBIDITEIT/MORTALITEIT </a:t>
            </a:r>
            <a:br>
              <a:rPr lang="nl-NL" sz="2600" b="1" dirty="0"/>
            </a:br>
            <a:r>
              <a:rPr lang="nl-NL" sz="2600" b="1" dirty="0"/>
              <a:t>DM TYPE 1.</a:t>
            </a:r>
            <a:br>
              <a:rPr lang="nl-NL" sz="2600" b="1" dirty="0"/>
            </a:br>
            <a:endParaRPr sz="2600" b="1" dirty="0"/>
          </a:p>
        </p:txBody>
      </p:sp>
      <p:sp>
        <p:nvSpPr>
          <p:cNvPr id="453" name="Google Shape;453;p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  <p:sp>
        <p:nvSpPr>
          <p:cNvPr id="454" name="Google Shape;454;p32"/>
          <p:cNvSpPr txBox="1">
            <a:spLocks noGrp="1"/>
          </p:cNvSpPr>
          <p:nvPr>
            <p:ph type="body" idx="1"/>
          </p:nvPr>
        </p:nvSpPr>
        <p:spPr>
          <a:xfrm>
            <a:off x="314325" y="1063416"/>
            <a:ext cx="5838827" cy="5291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73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60"/>
              <a:buNone/>
            </a:pPr>
            <a:endParaRPr sz="700" b="1"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nl-NL" sz="1200" b="1" dirty="0"/>
              <a:t>Prevalentie (proportie van de populatie die de ziekte heeft):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nl-NL" sz="1200" dirty="0"/>
              <a:t>100.000 mensen, waarvan 20.000 kinderen tot 20 jaar, in Nederland.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nl-NL" sz="1200" dirty="0"/>
              <a:t>Stijgt elk jaar met ongeveer 3.8%.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nl-NL" sz="1200" dirty="0"/>
              <a:t>Wereldwijde toename.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 sz="1200"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nl-NL" sz="1200" b="1" dirty="0"/>
              <a:t>Epidemiologie (verspreiding van ziekteaantallen onder groep mensen):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nl-NL" sz="1200" dirty="0"/>
              <a:t>Wereldwijde toename.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nl-NL" sz="1200" dirty="0"/>
              <a:t>Jonge kinderen en pubers.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nl-NL" sz="1200" dirty="0"/>
              <a:t>Overgewicht &amp; stress.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 sz="1200"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</a:pPr>
            <a:r>
              <a:rPr lang="nl-NL" sz="1200" b="1" dirty="0"/>
              <a:t>Morbiditeit</a:t>
            </a:r>
            <a:r>
              <a:rPr lang="nl-NL" sz="1200" b="1"/>
              <a:t>/Mortaliteit (</a:t>
            </a:r>
            <a:r>
              <a:rPr lang="nl-NL" sz="1200" b="1" dirty="0"/>
              <a:t>geeft ziekteaantallen en sterftecijfers aan):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nl-NL" sz="1200" dirty="0"/>
              <a:t>2017 – 2800 personen.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nl-NL" sz="1200" dirty="0"/>
              <a:t>meer vrouwen dan mannen.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nl-NL" sz="1200" dirty="0"/>
              <a:t>sterfte neemt toe met de leeftijd.</a:t>
            </a:r>
            <a:endParaRPr dirty="0"/>
          </a:p>
          <a:p>
            <a:pPr marL="342900" lvl="0" indent="-342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Noto Sans Symbols"/>
              <a:buChar char="❖"/>
            </a:pPr>
            <a:r>
              <a:rPr lang="nl-NL" sz="1200" dirty="0"/>
              <a:t>sterfgevallen door complicaties.</a:t>
            </a:r>
            <a:endParaRPr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 lang="nl-NL" sz="1200" b="1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 sz="1200" b="1" dirty="0"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r>
              <a:rPr lang="nl-NL" sz="1200" b="1" dirty="0"/>
              <a:t>(Bron: www.diabetesfonds.nl).</a:t>
            </a:r>
            <a:endParaRPr dirty="0"/>
          </a:p>
        </p:txBody>
      </p:sp>
      <p:sp>
        <p:nvSpPr>
          <p:cNvPr id="455" name="Google Shape;455;p32"/>
          <p:cNvSpPr txBox="1">
            <a:spLocks noGrp="1"/>
          </p:cNvSpPr>
          <p:nvPr>
            <p:ph type="ftr" idx="11"/>
          </p:nvPr>
        </p:nvSpPr>
        <p:spPr>
          <a:xfrm>
            <a:off x="636915" y="635508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00"/>
              <a:t>PRESENTATIE DIABETES MELLITUS, NAOMI, MAARTJE EN GERRIE, MENS, ZORG &amp; ACTIVITEIT 2019/2020a</a:t>
            </a:r>
            <a:endParaRPr/>
          </a:p>
        </p:txBody>
      </p:sp>
      <p:sp>
        <p:nvSpPr>
          <p:cNvPr id="456" name="Google Shape;456;p32"/>
          <p:cNvSpPr txBox="1">
            <a:spLocks noGrp="1"/>
          </p:cNvSpPr>
          <p:nvPr>
            <p:ph type="dt" idx="10"/>
          </p:nvPr>
        </p:nvSpPr>
        <p:spPr>
          <a:xfrm>
            <a:off x="10553700" y="635508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24-9-2019</a:t>
            </a:r>
            <a:endParaRPr/>
          </a:p>
        </p:txBody>
      </p:sp>
      <p:sp>
        <p:nvSpPr>
          <p:cNvPr id="457" name="Google Shape;457;p32"/>
          <p:cNvSpPr/>
          <p:nvPr/>
        </p:nvSpPr>
        <p:spPr>
          <a:xfrm>
            <a:off x="6719637" y="2052213"/>
            <a:ext cx="4196185" cy="4196185"/>
          </a:xfrm>
          <a:prstGeom prst="ellipse">
            <a:avLst/>
          </a:pr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32"/>
          <p:cNvSpPr/>
          <p:nvPr/>
        </p:nvSpPr>
        <p:spPr>
          <a:xfrm>
            <a:off x="6719637" y="2052213"/>
            <a:ext cx="4196185" cy="4196185"/>
          </a:xfrm>
          <a:prstGeom prst="pie">
            <a:avLst>
              <a:gd name="adj1" fmla="val 16200000"/>
              <a:gd name="adj2" fmla="val 1788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2"/>
          <p:cNvSpPr/>
          <p:nvPr/>
        </p:nvSpPr>
        <p:spPr>
          <a:xfrm>
            <a:off x="7034350" y="2366926"/>
            <a:ext cx="3566759" cy="356675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0" name="Google Shape;460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00835" y="2933411"/>
            <a:ext cx="2433789" cy="243378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NL" b="1"/>
              <a:t>HYPER EN HYPO</a:t>
            </a:r>
            <a:endParaRPr b="1"/>
          </a:p>
        </p:txBody>
      </p:sp>
      <p:sp>
        <p:nvSpPr>
          <p:cNvPr id="466" name="Google Shape;466;p3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fld id="{00000000-1234-1234-1234-123412341234}" type="slidenum">
              <a:rPr lang="nl-NL"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fld>
            <a:endParaRPr sz="2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3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None/>
            </a:pPr>
            <a:r>
              <a:rPr lang="nl-NL" sz="1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24-9-2019</a:t>
            </a:r>
            <a:endParaRPr/>
          </a:p>
        </p:txBody>
      </p:sp>
      <p:sp>
        <p:nvSpPr>
          <p:cNvPr id="468" name="Google Shape;468;p3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entury Gothic"/>
              <a:buNone/>
            </a:pPr>
            <a:r>
              <a:rPr lang="nl-NL" sz="7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PRESENTATIE DIABETES MELLITUS, NAOMI, MAARTJE EN GERRIE, MENS, ZORG &amp; ACTIVITEIT 2019/2020a</a:t>
            </a:r>
            <a:endParaRPr/>
          </a:p>
        </p:txBody>
      </p:sp>
      <p:sp>
        <p:nvSpPr>
          <p:cNvPr id="469" name="Google Shape;469;p3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130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u="sng">
              <a:solidFill>
                <a:schemeClr val="hlink"/>
              </a:solidFill>
              <a:hlinkClick r:id="rId4"/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u="sng">
              <a:solidFill>
                <a:schemeClr val="hlink"/>
              </a:solidFill>
              <a:hlinkClick r:id="rId4"/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u="sng">
              <a:solidFill>
                <a:schemeClr val="hlink"/>
              </a:solidFill>
              <a:hlinkClick r:id="rId4"/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u="sng">
              <a:solidFill>
                <a:schemeClr val="hlink"/>
              </a:solidFill>
              <a:hlinkClick r:id="rId4"/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u="sng">
              <a:solidFill>
                <a:schemeClr val="hlink"/>
              </a:solidFill>
              <a:hlinkClick r:id="rId4"/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u="sng">
              <a:solidFill>
                <a:schemeClr val="hlink"/>
              </a:solidFill>
              <a:hlinkClick r:id="rId4"/>
            </a:endParaRPr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u="sng">
              <a:solidFill>
                <a:schemeClr val="hlink"/>
              </a:solidFill>
              <a:hlinkClick r:id="rId4"/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NL" u="sng">
                <a:solidFill>
                  <a:schemeClr val="hlink"/>
                </a:solidFill>
                <a:hlinkClick r:id="rId4"/>
              </a:rPr>
              <a:t>https://www.youtube.com/watch?v=QTq1VFezHqA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470" name="Google Shape;470;p33" title="Wat is een hypo en wat is een hyper?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25275" y="1255850"/>
            <a:ext cx="5026576" cy="37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4"/>
          <p:cNvSpPr txBox="1">
            <a:spLocks noGrp="1"/>
          </p:cNvSpPr>
          <p:nvPr>
            <p:ph type="title"/>
          </p:nvPr>
        </p:nvSpPr>
        <p:spPr>
          <a:xfrm>
            <a:off x="499141" y="542570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NL"/>
              <a:t>DM TYPE 2</a:t>
            </a:r>
            <a:endParaRPr/>
          </a:p>
        </p:txBody>
      </p:sp>
      <p:sp>
        <p:nvSpPr>
          <p:cNvPr id="476" name="Google Shape;476;p34"/>
          <p:cNvSpPr txBox="1">
            <a:spLocks noGrp="1"/>
          </p:cNvSpPr>
          <p:nvPr>
            <p:ph type="body" idx="1"/>
          </p:nvPr>
        </p:nvSpPr>
        <p:spPr>
          <a:xfrm>
            <a:off x="757830" y="2223656"/>
            <a:ext cx="6628568" cy="257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nl-NL"/>
              <a:t>Erfelijkheid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NL"/>
              <a:t>Overgewicht als gevolg van ongezonde leefstijl (ongezond eten, weinig beweging)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NL"/>
              <a:t>Ouder worden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NL"/>
              <a:t>Roken</a:t>
            </a:r>
            <a:endParaRPr/>
          </a:p>
        </p:txBody>
      </p:sp>
      <p:sp>
        <p:nvSpPr>
          <p:cNvPr id="477" name="Google Shape;477;p3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24-9-2019</a:t>
            </a:r>
            <a:endParaRPr/>
          </a:p>
        </p:txBody>
      </p:sp>
      <p:sp>
        <p:nvSpPr>
          <p:cNvPr id="478" name="Google Shape;478;p3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PRESENTATIE DIABETES MELLITUS, NAOMI, MAARTJE EN GERRIE, MENS, ZORG &amp; ACTIVITEIT 2019/2020a</a:t>
            </a:r>
            <a:endParaRPr/>
          </a:p>
        </p:txBody>
      </p:sp>
      <p:sp>
        <p:nvSpPr>
          <p:cNvPr id="479" name="Google Shape;479;p3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  <p:grpSp>
        <p:nvGrpSpPr>
          <p:cNvPr id="480" name="Google Shape;480;p34"/>
          <p:cNvGrpSpPr/>
          <p:nvPr/>
        </p:nvGrpSpPr>
        <p:grpSpPr>
          <a:xfrm>
            <a:off x="630026" y="1447800"/>
            <a:ext cx="6496050" cy="595877"/>
            <a:chOff x="0" y="709906"/>
            <a:chExt cx="6496050" cy="595877"/>
          </a:xfrm>
        </p:grpSpPr>
        <p:sp>
          <p:nvSpPr>
            <p:cNvPr id="481" name="Google Shape;481;p34"/>
            <p:cNvSpPr/>
            <p:nvPr/>
          </p:nvSpPr>
          <p:spPr>
            <a:xfrm>
              <a:off x="0" y="709906"/>
              <a:ext cx="6496050" cy="595877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EBC55A"/>
                </a:gs>
                <a:gs pos="100000">
                  <a:srgbClr val="B7921E"/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4"/>
            <p:cNvSpPr txBox="1"/>
            <p:nvPr/>
          </p:nvSpPr>
          <p:spPr>
            <a:xfrm>
              <a:off x="29088" y="738994"/>
              <a:ext cx="6437874" cy="5377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83" name="Google Shape;483;p34"/>
          <p:cNvSpPr txBox="1"/>
          <p:nvPr/>
        </p:nvSpPr>
        <p:spPr>
          <a:xfrm>
            <a:off x="698951" y="1567873"/>
            <a:ext cx="6274504" cy="47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5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OORZAKEN/RISICOFACTOREN</a:t>
            </a:r>
            <a:endParaRPr sz="25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4" name="Google Shape;48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8637" y="542570"/>
            <a:ext cx="1032734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3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NL" b="1"/>
              <a:t>SYMPTOMEN TYPE 2</a:t>
            </a:r>
            <a:endParaRPr b="1"/>
          </a:p>
        </p:txBody>
      </p:sp>
      <p:sp>
        <p:nvSpPr>
          <p:cNvPr id="490" name="Google Shape;490;p3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nl-NL"/>
              <a:t>Meestal geen tot weinig verschijnselen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NL"/>
              <a:t>Veel drinken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NL"/>
              <a:t>Slecht genezende wondjes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NL"/>
              <a:t>Terugkerende infecties (blaasontsteking)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491" name="Google Shape;491;p3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24-9-2019</a:t>
            </a:r>
            <a:endParaRPr/>
          </a:p>
        </p:txBody>
      </p:sp>
      <p:sp>
        <p:nvSpPr>
          <p:cNvPr id="492" name="Google Shape;492;p3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PRESENTATIE DIABETES MELLITUS, NAOMI, MAARTJE EN GERRIE, MENS, ZORG &amp; ACTIVITEIT 2019/2020a</a:t>
            </a:r>
            <a:endParaRPr/>
          </a:p>
        </p:txBody>
      </p:sp>
      <p:sp>
        <p:nvSpPr>
          <p:cNvPr id="493" name="Google Shape;493;p3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  <p:pic>
        <p:nvPicPr>
          <p:cNvPr id="494" name="Google Shape;4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4856" y="1447800"/>
            <a:ext cx="3568418" cy="237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3254" y="4206804"/>
            <a:ext cx="4563396" cy="2388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6"/>
          <p:cNvSpPr txBox="1">
            <a:spLocks noGrp="1"/>
          </p:cNvSpPr>
          <p:nvPr>
            <p:ph type="title"/>
          </p:nvPr>
        </p:nvSpPr>
        <p:spPr>
          <a:xfrm>
            <a:off x="646111" y="434245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NL" b="1"/>
              <a:t>DIAGNOSE DM TYPE 2.</a:t>
            </a:r>
            <a:endParaRPr b="1"/>
          </a:p>
        </p:txBody>
      </p:sp>
      <p:sp>
        <p:nvSpPr>
          <p:cNvPr id="501" name="Google Shape;501;p3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fld id="{00000000-1234-1234-1234-123412341234}" type="slidenum">
              <a:rPr lang="nl-NL"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</a:t>
            </a:fld>
            <a:endParaRPr sz="2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2" name="Google Shape;502;p3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None/>
            </a:pPr>
            <a:r>
              <a:rPr lang="nl-NL" sz="1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24-9-2019</a:t>
            </a:r>
            <a:endParaRPr/>
          </a:p>
        </p:txBody>
      </p:sp>
      <p:sp>
        <p:nvSpPr>
          <p:cNvPr id="503" name="Google Shape;503;p3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entury Gothic"/>
              <a:buNone/>
            </a:pPr>
            <a:r>
              <a:rPr lang="nl-NL" sz="7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PRESENTATIE DIABETES MELLITUS, NAOMI, MAARTJE EN GERRIE, MENS, ZORG &amp; ACTIVITEIT 2019/2020a</a:t>
            </a:r>
            <a:endParaRPr/>
          </a:p>
        </p:txBody>
      </p:sp>
      <p:sp>
        <p:nvSpPr>
          <p:cNvPr id="504" name="Google Shape;504;p36"/>
          <p:cNvSpPr/>
          <p:nvPr/>
        </p:nvSpPr>
        <p:spPr>
          <a:xfrm>
            <a:off x="646111" y="2140085"/>
            <a:ext cx="9404352" cy="675015"/>
          </a:xfrm>
          <a:prstGeom prst="roundRect">
            <a:avLst>
              <a:gd name="adj" fmla="val 10000"/>
            </a:avLst>
          </a:prstGeom>
          <a:solidFill>
            <a:srgbClr val="E9621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6"/>
          <p:cNvSpPr txBox="1"/>
          <p:nvPr/>
        </p:nvSpPr>
        <p:spPr>
          <a:xfrm>
            <a:off x="794327" y="2299855"/>
            <a:ext cx="8525164" cy="37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r>
              <a:rPr lang="nl-NL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Bloedsuikerconcentratie meten</a:t>
            </a:r>
            <a:endParaRPr/>
          </a:p>
        </p:txBody>
      </p:sp>
      <p:sp>
        <p:nvSpPr>
          <p:cNvPr id="506" name="Google Shape;506;p36"/>
          <p:cNvSpPr txBox="1">
            <a:spLocks noGrp="1"/>
          </p:cNvSpPr>
          <p:nvPr>
            <p:ph type="body" idx="1"/>
          </p:nvPr>
        </p:nvSpPr>
        <p:spPr>
          <a:xfrm>
            <a:off x="646112" y="2974870"/>
            <a:ext cx="9403742" cy="327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nl-NL"/>
              <a:t>‘s Morgens, na 8-10uur vasten 🡪  &gt;7.0mmol/L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NL"/>
              <a:t>Willekeurig moment op de dag🡪 &gt;11.0mmol/L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507" name="Google Shape;50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2422" y="4399764"/>
            <a:ext cx="5003158" cy="1815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NL" b="1"/>
              <a:t>BEHANDELING DM TYPE 2</a:t>
            </a:r>
            <a:endParaRPr b="1"/>
          </a:p>
        </p:txBody>
      </p:sp>
      <p:sp>
        <p:nvSpPr>
          <p:cNvPr id="513" name="Google Shape;513;p3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nl-NL"/>
              <a:t>Leefstijl wijzigen – Bewegen, afvallen, passend dieet</a:t>
            </a:r>
            <a:endParaRPr/>
          </a:p>
          <a:p>
            <a:pPr marL="342900" lvl="0" indent="-24130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nl-NL"/>
              <a:t>Geneesmiddelen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Regulatie van bloedsuiker.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Verlagen van bloeddruk.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nl-NL"/>
              <a:t>Verlagen van cholesterol.</a:t>
            </a:r>
            <a:endParaRPr/>
          </a:p>
        </p:txBody>
      </p:sp>
      <p:sp>
        <p:nvSpPr>
          <p:cNvPr id="514" name="Google Shape;514;p3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24-9-2019</a:t>
            </a:r>
            <a:endParaRPr/>
          </a:p>
        </p:txBody>
      </p:sp>
      <p:sp>
        <p:nvSpPr>
          <p:cNvPr id="515" name="Google Shape;515;p3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PRESENTATIE DIABETES MELLITUS, NAOMI, MAARTJE EN GERRIE, MENS, ZORG &amp; ACTIVITEIT 2019/2020a</a:t>
            </a:r>
            <a:endParaRPr/>
          </a:p>
        </p:txBody>
      </p:sp>
      <p:sp>
        <p:nvSpPr>
          <p:cNvPr id="516" name="Google Shape;516;p3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17</a:t>
            </a:fld>
            <a:endParaRPr/>
          </a:p>
        </p:txBody>
      </p:sp>
      <p:pic>
        <p:nvPicPr>
          <p:cNvPr id="517" name="Google Shape;51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93947" y="2671678"/>
            <a:ext cx="5258593" cy="2957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8"/>
          <p:cNvSpPr txBox="1"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NL" b="1"/>
              <a:t>PROGNOSE DM TYPE 2.</a:t>
            </a:r>
            <a:endParaRPr b="1"/>
          </a:p>
        </p:txBody>
      </p:sp>
      <p:sp>
        <p:nvSpPr>
          <p:cNvPr id="523" name="Google Shape;523;p3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fld id="{00000000-1234-1234-1234-123412341234}" type="slidenum">
              <a:rPr lang="nl-NL"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</a:t>
            </a:fld>
            <a:endParaRPr sz="2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38"/>
          <p:cNvSpPr txBox="1">
            <a:spLocks noGrp="1"/>
          </p:cNvSpPr>
          <p:nvPr>
            <p:ph type="body" idx="1"/>
          </p:nvPr>
        </p:nvSpPr>
        <p:spPr>
          <a:xfrm>
            <a:off x="1036636" y="1685924"/>
            <a:ext cx="5683001" cy="454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80"/>
              <a:buChar char="►"/>
            </a:pPr>
            <a:r>
              <a:rPr lang="nl-NL" sz="1600"/>
              <a:t>Sterk afhankelijk van de regulering van bloedsuikerspiegel / cholesterol / bloeddruk</a:t>
            </a:r>
            <a:endParaRPr sz="160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nl-NL" sz="1600"/>
              <a:t>Kans op complicaties</a:t>
            </a:r>
            <a:r>
              <a:rPr lang="nl-NL" sz="1500"/>
              <a:t>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nl-NL" sz="1500"/>
              <a:t>beschadiging van hart- en bloedvaten	 (“atherosclerose”)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nl-NL" sz="1500"/>
              <a:t>beschadiging van het netvlies (“retinopathie”)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nl-NL" sz="1500"/>
              <a:t>beschadiging van de nieren (“nefropathie”)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nl-NL" sz="1500"/>
              <a:t>beschadiging van de zenuwen (“neuropathie”)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nl-NL" sz="1500"/>
              <a:t>zweren en infecties van de voeten en onderbenen (diabetische voet)</a:t>
            </a:r>
            <a:endParaRPr/>
          </a:p>
          <a:p>
            <a:pPr marL="342900" lvl="0" indent="-2819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 sz="1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</a:pPr>
            <a:r>
              <a:rPr lang="nl-NL" sz="1000"/>
              <a:t>(Bron: www.lumc.nl).</a:t>
            </a:r>
            <a:endParaRPr/>
          </a:p>
        </p:txBody>
      </p:sp>
      <p:sp>
        <p:nvSpPr>
          <p:cNvPr id="525" name="Google Shape;525;p38"/>
          <p:cNvSpPr txBox="1">
            <a:spLocks noGrp="1"/>
          </p:cNvSpPr>
          <p:nvPr>
            <p:ph type="ftr" idx="11"/>
          </p:nvPr>
        </p:nvSpPr>
        <p:spPr>
          <a:xfrm>
            <a:off x="636915" y="635508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entury Gothic"/>
              <a:buNone/>
            </a:pPr>
            <a:r>
              <a:rPr lang="nl-NL" sz="7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PRESENTATIE DIABETES MELLITUS, NAOMI, MAARTJE EN GERRIE, MENS, ZORG &amp; ACTIVITEIT 2019/2020a</a:t>
            </a:r>
            <a:endParaRPr/>
          </a:p>
        </p:txBody>
      </p:sp>
      <p:sp>
        <p:nvSpPr>
          <p:cNvPr id="526" name="Google Shape;526;p38"/>
          <p:cNvSpPr txBox="1">
            <a:spLocks noGrp="1"/>
          </p:cNvSpPr>
          <p:nvPr>
            <p:ph type="dt" idx="10"/>
          </p:nvPr>
        </p:nvSpPr>
        <p:spPr>
          <a:xfrm>
            <a:off x="10553700" y="635508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None/>
            </a:pPr>
            <a:r>
              <a:rPr lang="nl-NL" sz="1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24-9-2019</a:t>
            </a:r>
            <a:endParaRPr/>
          </a:p>
        </p:txBody>
      </p:sp>
      <p:pic>
        <p:nvPicPr>
          <p:cNvPr id="527" name="Google Shape;527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2814" y="1544213"/>
            <a:ext cx="4196185" cy="419618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9"/>
          <p:cNvSpPr txBox="1">
            <a:spLocks noGrp="1"/>
          </p:cNvSpPr>
          <p:nvPr>
            <p:ph type="title"/>
          </p:nvPr>
        </p:nvSpPr>
        <p:spPr>
          <a:xfrm>
            <a:off x="648930" y="295730"/>
            <a:ext cx="9252154" cy="87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Century Gothic"/>
              <a:buNone/>
            </a:pPr>
            <a:r>
              <a:rPr lang="nl-NL" sz="2600" b="1" dirty="0"/>
              <a:t>PREVALENTIE, EPIDEMIOLOGIE EN MORBIDITEIT/MORTALITEIT  DM TYPE 2.</a:t>
            </a:r>
            <a:br>
              <a:rPr lang="nl-NL" sz="2600" b="1" dirty="0"/>
            </a:br>
            <a:endParaRPr sz="2600" b="1" dirty="0"/>
          </a:p>
        </p:txBody>
      </p:sp>
      <p:sp>
        <p:nvSpPr>
          <p:cNvPr id="533" name="Google Shape;533;p3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19</a:t>
            </a:fld>
            <a:endParaRPr/>
          </a:p>
        </p:txBody>
      </p:sp>
      <p:sp>
        <p:nvSpPr>
          <p:cNvPr id="534" name="Google Shape;534;p39"/>
          <p:cNvSpPr txBox="1">
            <a:spLocks noGrp="1"/>
          </p:cNvSpPr>
          <p:nvPr>
            <p:ph type="body" idx="1"/>
          </p:nvPr>
        </p:nvSpPr>
        <p:spPr>
          <a:xfrm>
            <a:off x="314325" y="1276351"/>
            <a:ext cx="4821093" cy="546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73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"/>
              <a:buNone/>
            </a:pPr>
            <a:endParaRPr sz="700" b="1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nl-NL" sz="1500" b="1" dirty="0"/>
              <a:t>Prevalentie (proportie van de populatie die de ziekte heeft):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nl-NL" sz="1500" dirty="0"/>
              <a:t>9 van de 10 diabetespatiënten heeft DM type 2.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nl-NL" sz="1500" dirty="0"/>
              <a:t>Ruim 1.2 miljoen mensen in Nederland</a:t>
            </a:r>
            <a:endParaRPr sz="1500" dirty="0"/>
          </a:p>
          <a:p>
            <a:pPr marL="342900" lvl="0" indent="-266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500" b="1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nl-NL" sz="1500" b="1" dirty="0"/>
              <a:t>Epidemiologie (verspreiding van ziekteaantallen onder groep mensen):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oto Sans Symbols"/>
              <a:buChar char="❖"/>
            </a:pPr>
            <a:r>
              <a:rPr lang="nl-NL" sz="1500" dirty="0"/>
              <a:t>Toenemende ziekte</a:t>
            </a:r>
            <a:endParaRPr sz="15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500" b="1"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Char char="►"/>
            </a:pPr>
            <a:r>
              <a:rPr lang="nl-NL" sz="1500" b="1" dirty="0"/>
              <a:t>Morbiditeit/Mortaliteit (geeft ziekteaantallen en sterftecijfers aan):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oto Sans Symbols"/>
              <a:buChar char="❖"/>
            </a:pPr>
            <a:r>
              <a:rPr lang="nl-NL" sz="1500" dirty="0"/>
              <a:t>Sterftecijfer is onvolledig  - door complicaties.</a:t>
            </a:r>
            <a:endParaRPr sz="15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</a:pPr>
            <a:endParaRPr sz="1500" b="1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800"/>
              <a:buChar char="►"/>
            </a:pPr>
            <a:r>
              <a:rPr lang="nl-NL" sz="1000" dirty="0"/>
              <a:t>(Bron: </a:t>
            </a:r>
            <a:r>
              <a:rPr lang="nl-NL" sz="1000" u="sng" dirty="0">
                <a:solidFill>
                  <a:schemeClr val="hlink"/>
                </a:solidFill>
                <a:hlinkClick r:id="rId3"/>
              </a:rPr>
              <a:t>www.diabetesfonds.nl</a:t>
            </a:r>
            <a:r>
              <a:rPr lang="nl-NL" sz="1000" dirty="0"/>
              <a:t> &amp; onderzoek  (</a:t>
            </a:r>
            <a:r>
              <a:rPr lang="nl-NL" sz="1000" i="1" dirty="0"/>
              <a:t>Lei Chen, </a:t>
            </a:r>
            <a:r>
              <a:rPr lang="nl-NL" sz="1000" i="1" dirty="0" err="1"/>
              <a:t>Dianna</a:t>
            </a:r>
            <a:r>
              <a:rPr lang="nl-NL" sz="1000" i="1" dirty="0"/>
              <a:t> J. </a:t>
            </a:r>
            <a:r>
              <a:rPr lang="nl-NL" sz="1000" i="1" dirty="0" err="1"/>
              <a:t>Magliano</a:t>
            </a:r>
            <a:r>
              <a:rPr lang="nl-NL" sz="1000" i="1" dirty="0"/>
              <a:t> </a:t>
            </a:r>
            <a:r>
              <a:rPr lang="nl-NL" sz="1000" i="1" dirty="0" err="1"/>
              <a:t>and</a:t>
            </a:r>
            <a:r>
              <a:rPr lang="nl-NL" sz="1000" i="1" dirty="0"/>
              <a:t> Paul Z. </a:t>
            </a:r>
            <a:r>
              <a:rPr lang="nl-NL" sz="1000" i="1" dirty="0" err="1"/>
              <a:t>Zimmet</a:t>
            </a:r>
            <a:r>
              <a:rPr lang="nl-NL" sz="1000" i="1" dirty="0"/>
              <a:t> </a:t>
            </a:r>
            <a:r>
              <a:rPr lang="nl-NL" sz="1000" dirty="0"/>
              <a:t>).</a:t>
            </a:r>
            <a:endParaRPr sz="1000" dirty="0"/>
          </a:p>
        </p:txBody>
      </p:sp>
      <p:sp>
        <p:nvSpPr>
          <p:cNvPr id="535" name="Google Shape;535;p39"/>
          <p:cNvSpPr txBox="1">
            <a:spLocks noGrp="1"/>
          </p:cNvSpPr>
          <p:nvPr>
            <p:ph type="ftr" idx="11"/>
          </p:nvPr>
        </p:nvSpPr>
        <p:spPr>
          <a:xfrm>
            <a:off x="636915" y="635508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00"/>
              <a:t>PRESENTATIE DIABETES MELLITUS, NAOMI, MAARTJE EN GERRIE, MENS, ZORG &amp; ACTIVITEIT 2019/2020a</a:t>
            </a:r>
            <a:endParaRPr/>
          </a:p>
        </p:txBody>
      </p:sp>
      <p:sp>
        <p:nvSpPr>
          <p:cNvPr id="536" name="Google Shape;536;p39"/>
          <p:cNvSpPr txBox="1">
            <a:spLocks noGrp="1"/>
          </p:cNvSpPr>
          <p:nvPr>
            <p:ph type="dt" idx="10"/>
          </p:nvPr>
        </p:nvSpPr>
        <p:spPr>
          <a:xfrm>
            <a:off x="10553700" y="6355080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24-9-2019</a:t>
            </a:r>
            <a:endParaRPr/>
          </a:p>
        </p:txBody>
      </p:sp>
      <p:sp>
        <p:nvSpPr>
          <p:cNvPr id="537" name="Google Shape;537;p39"/>
          <p:cNvSpPr/>
          <p:nvPr/>
        </p:nvSpPr>
        <p:spPr>
          <a:xfrm>
            <a:off x="6719637" y="2052213"/>
            <a:ext cx="4196185" cy="4196185"/>
          </a:xfrm>
          <a:prstGeom prst="pie">
            <a:avLst>
              <a:gd name="adj1" fmla="val 16200000"/>
              <a:gd name="adj2" fmla="val 1788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8" name="Google Shape;53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84800" y="1276351"/>
            <a:ext cx="6159499" cy="3466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/>
          <p:cNvPicPr preferRelativeResize="0"/>
          <p:nvPr/>
        </p:nvPicPr>
        <p:blipFill rotWithShape="1">
          <a:blip r:embed="rId4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 rotWithShape="1">
          <a:blip r:embed="rId5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22"/>
          <p:cNvPicPr preferRelativeResize="0"/>
          <p:nvPr/>
        </p:nvPicPr>
        <p:blipFill rotWithShape="1">
          <a:blip r:embed="rId6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 rotWithShape="1">
          <a:blip r:embed="rId7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/>
          <p:nvPr/>
        </p:nvSpPr>
        <p:spPr>
          <a:xfrm>
            <a:off x="0" y="-5"/>
            <a:ext cx="12191696" cy="47307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8719939" y="3753695"/>
            <a:ext cx="3472060" cy="825932"/>
          </a:xfrm>
          <a:custGeom>
            <a:avLst/>
            <a:gdLst/>
            <a:ahLst/>
            <a:cxnLst/>
            <a:rect l="l" t="t" r="r" b="b"/>
            <a:pathLst>
              <a:path w="3472060" h="825932" extrusionOk="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0" y="4055533"/>
            <a:ext cx="12192000" cy="2802467"/>
          </a:xfrm>
          <a:custGeom>
            <a:avLst/>
            <a:gdLst/>
            <a:ahLst/>
            <a:cxnLst/>
            <a:rect l="l" t="t" r="r" b="b"/>
            <a:pathLst>
              <a:path w="12192000" h="2802467" extrusionOk="0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965505" y="623571"/>
            <a:ext cx="10260990" cy="352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Century Gothic"/>
              <a:buNone/>
            </a:pPr>
            <a:r>
              <a:rPr lang="nl-NL" sz="8000" b="1" i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WIE HET WEET, MAG HET ZEGGEN?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ftr" idx="11"/>
          </p:nvPr>
        </p:nvSpPr>
        <p:spPr>
          <a:xfrm>
            <a:off x="965506" y="6355080"/>
            <a:ext cx="4160548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PRESENTATIE DIABETES MELLITUS, NAOMI, MAARTJE EN GERRIE, MENS, ZORG &amp; ACTIVITEIT 2019/2020a</a:t>
            </a:r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dt" idx="10"/>
          </p:nvPr>
        </p:nvSpPr>
        <p:spPr>
          <a:xfrm>
            <a:off x="9035984" y="6355080"/>
            <a:ext cx="192024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24-9-2019</a:t>
            </a:r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body" idx="1"/>
          </p:nvPr>
        </p:nvSpPr>
        <p:spPr>
          <a:xfrm>
            <a:off x="965505" y="4777380"/>
            <a:ext cx="10260990" cy="120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 b="0" i="0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nl-NL" sz="2400" b="1" i="0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HOE NOEMDE MEN VROEGER ‘DIABETES MELLITUS’?</a:t>
            </a:r>
            <a:endParaRPr/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 b="0" i="0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2"/>
          <p:cNvSpPr txBox="1">
            <a:spLocks noGrp="1"/>
          </p:cNvSpPr>
          <p:nvPr>
            <p:ph type="sldNum" idx="12"/>
          </p:nvPr>
        </p:nvSpPr>
        <p:spPr>
          <a:xfrm>
            <a:off x="11040512" y="6355080"/>
            <a:ext cx="838199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400" b="0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fld>
            <a:endParaRPr sz="1400" b="0" i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2"/>
          <p:cNvSpPr txBox="1"/>
          <p:nvPr/>
        </p:nvSpPr>
        <p:spPr>
          <a:xfrm>
            <a:off x="651930" y="4534466"/>
            <a:ext cx="1145309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5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SUIKERZIEKTE &amp; ZOETE DOORLOOP</a:t>
            </a:r>
            <a:endParaRPr sz="5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0"/>
          <p:cNvSpPr txBox="1">
            <a:spLocks noGrp="1"/>
          </p:cNvSpPr>
          <p:nvPr>
            <p:ph type="ctrTitle"/>
          </p:nvPr>
        </p:nvSpPr>
        <p:spPr>
          <a:xfrm>
            <a:off x="266250" y="295725"/>
            <a:ext cx="10086300" cy="13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nl-NL" sz="6500"/>
              <a:t>Zwangerschapsdiabetes</a:t>
            </a:r>
            <a:endParaRPr sz="6500"/>
          </a:p>
        </p:txBody>
      </p:sp>
      <p:sp>
        <p:nvSpPr>
          <p:cNvPr id="544" name="Google Shape;544;p4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24-9-2019</a:t>
            </a:r>
            <a:endParaRPr/>
          </a:p>
        </p:txBody>
      </p:sp>
      <p:sp>
        <p:nvSpPr>
          <p:cNvPr id="545" name="Google Shape;545;p4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PRESENTATIE DIABETES MELLITUS, NAOMI, MAARTJE EN GERRIE, MENS, ZORG &amp; ACTIVITEIT 2019/2020a</a:t>
            </a:r>
            <a:endParaRPr/>
          </a:p>
        </p:txBody>
      </p:sp>
      <p:sp>
        <p:nvSpPr>
          <p:cNvPr id="546" name="Google Shape;546;p4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20</a:t>
            </a:fld>
            <a:endParaRPr/>
          </a:p>
        </p:txBody>
      </p:sp>
      <p:pic>
        <p:nvPicPr>
          <p:cNvPr id="547" name="Google Shape;5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9050" y="3274850"/>
            <a:ext cx="4220033" cy="2813355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40"/>
          <p:cNvSpPr/>
          <p:nvPr/>
        </p:nvSpPr>
        <p:spPr>
          <a:xfrm>
            <a:off x="1795450" y="1670700"/>
            <a:ext cx="2251800" cy="767700"/>
          </a:xfrm>
          <a:prstGeom prst="roundRect">
            <a:avLst>
              <a:gd name="adj" fmla="val 16667"/>
            </a:avLst>
          </a:prstGeom>
          <a:solidFill>
            <a:srgbClr val="E962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/>
              <a:t>Oorzaken</a:t>
            </a:r>
            <a:endParaRPr sz="1800" b="1"/>
          </a:p>
        </p:txBody>
      </p:sp>
      <p:sp>
        <p:nvSpPr>
          <p:cNvPr id="549" name="Google Shape;549;p40"/>
          <p:cNvSpPr txBox="1"/>
          <p:nvPr/>
        </p:nvSpPr>
        <p:spPr>
          <a:xfrm>
            <a:off x="515100" y="2527238"/>
            <a:ext cx="5518800" cy="8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Hormonale veranderingen tijdens zwangerschap leiden tot insulineresistentie 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40"/>
          <p:cNvSpPr/>
          <p:nvPr/>
        </p:nvSpPr>
        <p:spPr>
          <a:xfrm>
            <a:off x="1795450" y="3337075"/>
            <a:ext cx="2251800" cy="767700"/>
          </a:xfrm>
          <a:prstGeom prst="roundRect">
            <a:avLst>
              <a:gd name="adj" fmla="val 16667"/>
            </a:avLst>
          </a:prstGeom>
          <a:solidFill>
            <a:srgbClr val="E962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/>
              <a:t>Risicofactoren</a:t>
            </a:r>
            <a:endParaRPr sz="1800" b="1"/>
          </a:p>
        </p:txBody>
      </p:sp>
      <p:sp>
        <p:nvSpPr>
          <p:cNvPr id="551" name="Google Shape;551;p40"/>
          <p:cNvSpPr txBox="1"/>
          <p:nvPr/>
        </p:nvSpPr>
        <p:spPr>
          <a:xfrm>
            <a:off x="266250" y="4176050"/>
            <a:ext cx="6165000" cy="21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1800">
                <a:solidFill>
                  <a:srgbClr val="FFFFFF"/>
                </a:solidFill>
              </a:rPr>
              <a:t>- Eerder zwangerschapsdiabetes gehad.</a:t>
            </a:r>
            <a:br>
              <a:rPr lang="nl-NL" sz="1800">
                <a:solidFill>
                  <a:srgbClr val="FFFFFF"/>
                </a:solidFill>
              </a:rPr>
            </a:br>
            <a:r>
              <a:rPr lang="nl-NL" sz="1800">
                <a:solidFill>
                  <a:srgbClr val="FFFFFF"/>
                </a:solidFill>
              </a:rPr>
              <a:t>- Overgewicht</a:t>
            </a:r>
            <a:br>
              <a:rPr lang="nl-NL" sz="1800">
                <a:solidFill>
                  <a:srgbClr val="FFFFFF"/>
                </a:solidFill>
              </a:rPr>
            </a:br>
            <a:r>
              <a:rPr lang="nl-NL" sz="1800">
                <a:solidFill>
                  <a:srgbClr val="FFFFFF"/>
                </a:solidFill>
              </a:rPr>
              <a:t>- Eerder een zwaar kind (&lt;4500 gram)</a:t>
            </a:r>
            <a:br>
              <a:rPr lang="nl-NL" sz="1800">
                <a:solidFill>
                  <a:srgbClr val="FFFFFF"/>
                </a:solidFill>
              </a:rPr>
            </a:br>
            <a:r>
              <a:rPr lang="nl-NL" sz="1800">
                <a:solidFill>
                  <a:srgbClr val="FFFFFF"/>
                </a:solidFill>
              </a:rPr>
              <a:t>- In je directe familie iemand met diabetes type 2</a:t>
            </a:r>
            <a:br>
              <a:rPr lang="nl-NL" sz="1800">
                <a:solidFill>
                  <a:srgbClr val="FFFFFF"/>
                </a:solidFill>
              </a:rPr>
            </a:br>
            <a:r>
              <a:rPr lang="nl-NL" sz="1800">
                <a:solidFill>
                  <a:srgbClr val="FFFFFF"/>
                </a:solidFill>
              </a:rPr>
              <a:t>- Je van afrikaanse, zuid-aziatische of midden oosterse </a:t>
            </a:r>
            <a:br>
              <a:rPr lang="nl-NL" sz="1800">
                <a:solidFill>
                  <a:srgbClr val="FFFFFF"/>
                </a:solidFill>
              </a:rPr>
            </a:br>
            <a:r>
              <a:rPr lang="nl-NL" sz="1800">
                <a:solidFill>
                  <a:srgbClr val="FFFFFF"/>
                </a:solidFill>
              </a:rPr>
              <a:t>  afkomst bent</a:t>
            </a:r>
            <a:br>
              <a:rPr lang="nl-NL" sz="1800">
                <a:solidFill>
                  <a:srgbClr val="FFFFFF"/>
                </a:solidFill>
              </a:rPr>
            </a:br>
            <a:r>
              <a:rPr lang="nl-NL" sz="1800">
                <a:solidFill>
                  <a:srgbClr val="FFFFFF"/>
                </a:solidFill>
              </a:rPr>
              <a:t>- Polycysteus Overium Syndroom (PCOS)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21</a:t>
            </a:fld>
            <a:endParaRPr/>
          </a:p>
        </p:txBody>
      </p:sp>
      <p:sp>
        <p:nvSpPr>
          <p:cNvPr id="558" name="Google Shape;558;p41"/>
          <p:cNvSpPr txBox="1"/>
          <p:nvPr/>
        </p:nvSpPr>
        <p:spPr>
          <a:xfrm>
            <a:off x="117750" y="222125"/>
            <a:ext cx="10905000" cy="1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50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Zwangerschapsdiabetes</a:t>
            </a:r>
            <a:endParaRPr sz="650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41"/>
          <p:cNvSpPr/>
          <p:nvPr/>
        </p:nvSpPr>
        <p:spPr>
          <a:xfrm>
            <a:off x="1368650" y="1523525"/>
            <a:ext cx="2251800" cy="767700"/>
          </a:xfrm>
          <a:prstGeom prst="roundRect">
            <a:avLst>
              <a:gd name="adj" fmla="val 16667"/>
            </a:avLst>
          </a:prstGeom>
          <a:solidFill>
            <a:srgbClr val="E962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/>
              <a:t>Symptomen</a:t>
            </a:r>
            <a:endParaRPr sz="1800" b="1"/>
          </a:p>
        </p:txBody>
      </p:sp>
      <p:sp>
        <p:nvSpPr>
          <p:cNvPr id="560" name="Google Shape;560;p41"/>
          <p:cNvSpPr/>
          <p:nvPr/>
        </p:nvSpPr>
        <p:spPr>
          <a:xfrm>
            <a:off x="8594575" y="1473075"/>
            <a:ext cx="2251800" cy="767700"/>
          </a:xfrm>
          <a:prstGeom prst="roundRect">
            <a:avLst>
              <a:gd name="adj" fmla="val 16667"/>
            </a:avLst>
          </a:prstGeom>
          <a:solidFill>
            <a:srgbClr val="E9621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1"/>
              <a:t>Diagnose</a:t>
            </a:r>
            <a:endParaRPr sz="1800" b="1"/>
          </a:p>
        </p:txBody>
      </p:sp>
      <p:sp>
        <p:nvSpPr>
          <p:cNvPr id="561" name="Google Shape;561;p41"/>
          <p:cNvSpPr txBox="1"/>
          <p:nvPr/>
        </p:nvSpPr>
        <p:spPr>
          <a:xfrm>
            <a:off x="765275" y="2557225"/>
            <a:ext cx="3958800" cy="3429000"/>
          </a:xfrm>
          <a:prstGeom prst="rect">
            <a:avLst/>
          </a:prstGeom>
          <a:noFill/>
          <a:ln w="9525" cap="flat" cmpd="sng">
            <a:solidFill>
              <a:srgbClr val="E962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Meestal geen, soms:</a:t>
            </a:r>
            <a:br>
              <a:rPr lang="nl-NL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nl-NL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l-NL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Dorst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Veel plassen</a:t>
            </a:r>
            <a:br>
              <a:rPr lang="nl-NL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l-NL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Moeheid</a:t>
            </a:r>
            <a:br>
              <a:rPr lang="nl-NL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nl-NL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Afvallen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Jeuk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Veel vruchtwater</a:t>
            </a:r>
            <a:endParaRPr sz="24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41"/>
          <p:cNvSpPr txBox="1"/>
          <p:nvPr/>
        </p:nvSpPr>
        <p:spPr>
          <a:xfrm>
            <a:off x="7564400" y="2428250"/>
            <a:ext cx="4179600" cy="37050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FFFFFF"/>
                </a:solidFill>
              </a:rPr>
              <a:t>Glucose tolerantie test (GTT)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nl-NL" sz="2400">
                <a:solidFill>
                  <a:srgbClr val="FFFFFF"/>
                </a:solidFill>
              </a:rPr>
              <a:t>Naar een suikerdrankje meten ze je bloedglucosewaarden</a:t>
            </a: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2400">
                <a:solidFill>
                  <a:srgbClr val="FFFFFF"/>
                </a:solidFill>
              </a:rPr>
              <a:t>Hoger dan 7.8 mmol/l</a:t>
            </a:r>
            <a:br>
              <a:rPr lang="nl-NL" sz="2400">
                <a:solidFill>
                  <a:srgbClr val="FFFFFF"/>
                </a:solidFill>
              </a:rPr>
            </a:br>
            <a:r>
              <a:rPr lang="nl-NL" sz="2400">
                <a:solidFill>
                  <a:srgbClr val="FFFFFF"/>
                </a:solidFill>
              </a:rPr>
              <a:t>is zwangerschapsdiabetes 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3" name="Google Shape;563;p41"/>
          <p:cNvSpPr/>
          <p:nvPr/>
        </p:nvSpPr>
        <p:spPr>
          <a:xfrm>
            <a:off x="9514375" y="2972775"/>
            <a:ext cx="412200" cy="412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41"/>
          <p:cNvSpPr/>
          <p:nvPr/>
        </p:nvSpPr>
        <p:spPr>
          <a:xfrm>
            <a:off x="9514375" y="4655725"/>
            <a:ext cx="412200" cy="412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2"/>
          <p:cNvSpPr txBox="1">
            <a:spLocks noGrp="1"/>
          </p:cNvSpPr>
          <p:nvPr>
            <p:ph type="ctrTitle"/>
          </p:nvPr>
        </p:nvSpPr>
        <p:spPr>
          <a:xfrm>
            <a:off x="271950" y="248925"/>
            <a:ext cx="10080600" cy="8613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/>
              <a:t>Ziekteverloop/begeleiding</a:t>
            </a:r>
            <a:endParaRPr sz="6000"/>
          </a:p>
        </p:txBody>
      </p:sp>
      <p:sp>
        <p:nvSpPr>
          <p:cNvPr id="571" name="Google Shape;571;p4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22</a:t>
            </a:fld>
            <a:endParaRPr/>
          </a:p>
        </p:txBody>
      </p:sp>
      <p:sp>
        <p:nvSpPr>
          <p:cNvPr id="572" name="Google Shape;572;p42"/>
          <p:cNvSpPr/>
          <p:nvPr/>
        </p:nvSpPr>
        <p:spPr>
          <a:xfrm>
            <a:off x="920228" y="2329252"/>
            <a:ext cx="371400" cy="371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2"/>
          <p:cNvSpPr txBox="1"/>
          <p:nvPr/>
        </p:nvSpPr>
        <p:spPr>
          <a:xfrm>
            <a:off x="1539275" y="2234400"/>
            <a:ext cx="78750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Zwangerschapscontroles in het ziekenhuis</a:t>
            </a:r>
            <a:endParaRPr sz="18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74" name="Google Shape;574;p42"/>
          <p:cNvGrpSpPr/>
          <p:nvPr/>
        </p:nvGrpSpPr>
        <p:grpSpPr>
          <a:xfrm>
            <a:off x="591136" y="1263679"/>
            <a:ext cx="9404400" cy="2362546"/>
            <a:chOff x="0" y="3169"/>
            <a:chExt cx="9404400" cy="2362546"/>
          </a:xfrm>
        </p:grpSpPr>
        <p:sp>
          <p:nvSpPr>
            <p:cNvPr id="575" name="Google Shape;575;p42"/>
            <p:cNvSpPr/>
            <p:nvPr/>
          </p:nvSpPr>
          <p:spPr>
            <a:xfrm>
              <a:off x="0" y="3169"/>
              <a:ext cx="9404400" cy="675000"/>
            </a:xfrm>
            <a:prstGeom prst="roundRect">
              <a:avLst>
                <a:gd name="adj" fmla="val 10000"/>
              </a:avLst>
            </a:prstGeom>
            <a:solidFill>
              <a:srgbClr val="E96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2"/>
            <p:cNvSpPr/>
            <p:nvPr/>
          </p:nvSpPr>
          <p:spPr>
            <a:xfrm>
              <a:off x="779643" y="3169"/>
              <a:ext cx="86247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Zwangerschapscontroles in het ziekenhuis door gynaecoloog 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77" name="Google Shape;577;p42"/>
            <p:cNvSpPr/>
            <p:nvPr/>
          </p:nvSpPr>
          <p:spPr>
            <a:xfrm>
              <a:off x="0" y="846939"/>
              <a:ext cx="9404400" cy="675000"/>
            </a:xfrm>
            <a:prstGeom prst="roundRect">
              <a:avLst>
                <a:gd name="adj" fmla="val 10000"/>
              </a:avLst>
            </a:prstGeom>
            <a:solidFill>
              <a:srgbClr val="E6B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2"/>
            <p:cNvSpPr/>
            <p:nvPr/>
          </p:nvSpPr>
          <p:spPr>
            <a:xfrm>
              <a:off x="779643" y="846939"/>
              <a:ext cx="86247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2"/>
            <p:cNvSpPr txBox="1"/>
            <p:nvPr/>
          </p:nvSpPr>
          <p:spPr>
            <a:xfrm>
              <a:off x="779643" y="846939"/>
              <a:ext cx="86247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Bevalling in het ziekenhuis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80" name="Google Shape;580;p42"/>
            <p:cNvSpPr/>
            <p:nvPr/>
          </p:nvSpPr>
          <p:spPr>
            <a:xfrm>
              <a:off x="0" y="1690709"/>
              <a:ext cx="9404400" cy="675000"/>
            </a:xfrm>
            <a:prstGeom prst="roundRect">
              <a:avLst>
                <a:gd name="adj" fmla="val 10000"/>
              </a:avLst>
            </a:prstGeom>
            <a:solidFill>
              <a:srgbClr val="6AA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2"/>
            <p:cNvSpPr/>
            <p:nvPr/>
          </p:nvSpPr>
          <p:spPr>
            <a:xfrm>
              <a:off x="779643" y="1690709"/>
              <a:ext cx="42321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2"/>
            <p:cNvSpPr txBox="1"/>
            <p:nvPr/>
          </p:nvSpPr>
          <p:spPr>
            <a:xfrm>
              <a:off x="779635" y="1690715"/>
              <a:ext cx="84834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Na de bevalling: Baby </a:t>
              </a:r>
              <a:r>
                <a:rPr lang="nl-NL" sz="1900" u="sng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kan</a:t>
              </a:r>
              <a:r>
                <a:rPr lang="nl-NL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te laag glucose waarde hebben, meten door hielprik.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23</a:t>
            </a:fld>
            <a:endParaRPr/>
          </a:p>
        </p:txBody>
      </p:sp>
      <p:sp>
        <p:nvSpPr>
          <p:cNvPr id="589" name="Google Shape;589;p43"/>
          <p:cNvSpPr txBox="1"/>
          <p:nvPr/>
        </p:nvSpPr>
        <p:spPr>
          <a:xfrm>
            <a:off x="508525" y="295725"/>
            <a:ext cx="51537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Behandeling</a:t>
            </a:r>
            <a:endParaRPr sz="6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90" name="Google Shape;590;p43"/>
          <p:cNvGrpSpPr/>
          <p:nvPr/>
        </p:nvGrpSpPr>
        <p:grpSpPr>
          <a:xfrm>
            <a:off x="508525" y="1358608"/>
            <a:ext cx="3663212" cy="1835142"/>
            <a:chOff x="3600639" y="1898"/>
            <a:chExt cx="3663212" cy="1835142"/>
          </a:xfrm>
        </p:grpSpPr>
        <p:sp>
          <p:nvSpPr>
            <p:cNvPr id="591" name="Google Shape;591;p43"/>
            <p:cNvSpPr/>
            <p:nvPr/>
          </p:nvSpPr>
          <p:spPr>
            <a:xfrm>
              <a:off x="4235740" y="1898"/>
              <a:ext cx="933000" cy="933000"/>
            </a:xfrm>
            <a:prstGeom prst="ellipse">
              <a:avLst/>
            </a:prstGeom>
            <a:solidFill>
              <a:srgbClr val="6AA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3"/>
            <p:cNvSpPr/>
            <p:nvPr/>
          </p:nvSpPr>
          <p:spPr>
            <a:xfrm>
              <a:off x="4434549" y="200707"/>
              <a:ext cx="535200" cy="5352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3"/>
            <p:cNvSpPr/>
            <p:nvPr/>
          </p:nvSpPr>
          <p:spPr>
            <a:xfrm>
              <a:off x="3937527" y="1225336"/>
              <a:ext cx="15294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3"/>
            <p:cNvSpPr txBox="1"/>
            <p:nvPr/>
          </p:nvSpPr>
          <p:spPr>
            <a:xfrm>
              <a:off x="3600639" y="1225340"/>
              <a:ext cx="20616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Koolhydraten verdelen &amp; suikerrijke producten verminderen</a:t>
              </a:r>
              <a:endParaRPr sz="1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95" name="Google Shape;595;p43"/>
            <p:cNvSpPr/>
            <p:nvPr/>
          </p:nvSpPr>
          <p:spPr>
            <a:xfrm>
              <a:off x="6032664" y="1898"/>
              <a:ext cx="933000" cy="933000"/>
            </a:xfrm>
            <a:prstGeom prst="ellipse">
              <a:avLst/>
            </a:prstGeom>
            <a:solidFill>
              <a:srgbClr val="52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3"/>
            <p:cNvSpPr/>
            <p:nvPr/>
          </p:nvSpPr>
          <p:spPr>
            <a:xfrm>
              <a:off x="6231472" y="200707"/>
              <a:ext cx="535200" cy="5352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3"/>
            <p:cNvSpPr/>
            <p:nvPr/>
          </p:nvSpPr>
          <p:spPr>
            <a:xfrm>
              <a:off x="5734451" y="1225336"/>
              <a:ext cx="15294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3"/>
            <p:cNvSpPr txBox="1"/>
            <p:nvPr/>
          </p:nvSpPr>
          <p:spPr>
            <a:xfrm>
              <a:off x="5734451" y="1225336"/>
              <a:ext cx="1529400" cy="61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Tijdelijk insuline spuiten</a:t>
              </a:r>
              <a:endParaRPr sz="1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99" name="Google Shape;599;p43"/>
          <p:cNvSpPr txBox="1"/>
          <p:nvPr/>
        </p:nvSpPr>
        <p:spPr>
          <a:xfrm>
            <a:off x="412300" y="3512525"/>
            <a:ext cx="79026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6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Complicaties</a:t>
            </a:r>
            <a:endParaRPr sz="6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0" name="Google Shape;600;p43"/>
          <p:cNvGrpSpPr/>
          <p:nvPr/>
        </p:nvGrpSpPr>
        <p:grpSpPr>
          <a:xfrm>
            <a:off x="591137" y="4595278"/>
            <a:ext cx="9331986" cy="1835226"/>
            <a:chOff x="0" y="3169"/>
            <a:chExt cx="9404400" cy="2362546"/>
          </a:xfrm>
        </p:grpSpPr>
        <p:sp>
          <p:nvSpPr>
            <p:cNvPr id="601" name="Google Shape;601;p43"/>
            <p:cNvSpPr/>
            <p:nvPr/>
          </p:nvSpPr>
          <p:spPr>
            <a:xfrm>
              <a:off x="0" y="3169"/>
              <a:ext cx="9404400" cy="675000"/>
            </a:xfrm>
            <a:prstGeom prst="roundRect">
              <a:avLst>
                <a:gd name="adj" fmla="val 10000"/>
              </a:avLst>
            </a:prstGeom>
            <a:solidFill>
              <a:srgbClr val="E96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3"/>
            <p:cNvSpPr/>
            <p:nvPr/>
          </p:nvSpPr>
          <p:spPr>
            <a:xfrm>
              <a:off x="779643" y="3169"/>
              <a:ext cx="86247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Baby’s zijn erg groot bij geboorte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3" name="Google Shape;603;p43"/>
            <p:cNvSpPr/>
            <p:nvPr/>
          </p:nvSpPr>
          <p:spPr>
            <a:xfrm>
              <a:off x="0" y="846939"/>
              <a:ext cx="9404400" cy="675000"/>
            </a:xfrm>
            <a:prstGeom prst="roundRect">
              <a:avLst>
                <a:gd name="adj" fmla="val 10000"/>
              </a:avLst>
            </a:prstGeom>
            <a:solidFill>
              <a:srgbClr val="E6B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779643" y="846939"/>
              <a:ext cx="86247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3"/>
            <p:cNvSpPr txBox="1"/>
            <p:nvPr/>
          </p:nvSpPr>
          <p:spPr>
            <a:xfrm>
              <a:off x="779643" y="846939"/>
              <a:ext cx="86247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Meer risico op diabetes type 2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606" name="Google Shape;606;p43"/>
            <p:cNvSpPr/>
            <p:nvPr/>
          </p:nvSpPr>
          <p:spPr>
            <a:xfrm>
              <a:off x="0" y="1690709"/>
              <a:ext cx="9404400" cy="675000"/>
            </a:xfrm>
            <a:prstGeom prst="roundRect">
              <a:avLst>
                <a:gd name="adj" fmla="val 10000"/>
              </a:avLst>
            </a:prstGeom>
            <a:solidFill>
              <a:srgbClr val="6AA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3"/>
            <p:cNvSpPr/>
            <p:nvPr/>
          </p:nvSpPr>
          <p:spPr>
            <a:xfrm>
              <a:off x="779643" y="1690709"/>
              <a:ext cx="42321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3"/>
            <p:cNvSpPr txBox="1"/>
            <p:nvPr/>
          </p:nvSpPr>
          <p:spPr>
            <a:xfrm>
              <a:off x="779635" y="1690715"/>
              <a:ext cx="84834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Vergroten kans op postnatale depressie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NL" b="1"/>
              <a:t>WAT IS DM TYPE 1?</a:t>
            </a:r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24-9-2019</a:t>
            </a:r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00"/>
              <a:t>PRESENTATIE DIABETES MELLITUS, NAOMI, MAARTJE EN GERRIE, MENS, ZORG &amp; ACTIVITEIT 2019/2020a</a:t>
            </a:r>
            <a:endParaRPr/>
          </a:p>
        </p:txBody>
      </p:sp>
      <p:grpSp>
        <p:nvGrpSpPr>
          <p:cNvPr id="201" name="Google Shape;201;p23"/>
          <p:cNvGrpSpPr/>
          <p:nvPr/>
        </p:nvGrpSpPr>
        <p:grpSpPr>
          <a:xfrm>
            <a:off x="646111" y="2140431"/>
            <a:ext cx="9404352" cy="4055740"/>
            <a:chOff x="0" y="346"/>
            <a:chExt cx="9404352" cy="4055740"/>
          </a:xfrm>
        </p:grpSpPr>
        <p:sp>
          <p:nvSpPr>
            <p:cNvPr id="202" name="Google Shape;202;p23"/>
            <p:cNvSpPr/>
            <p:nvPr/>
          </p:nvSpPr>
          <p:spPr>
            <a:xfrm>
              <a:off x="0" y="346"/>
              <a:ext cx="9404352" cy="477145"/>
            </a:xfrm>
            <a:prstGeom prst="roundRect">
              <a:avLst>
                <a:gd name="adj" fmla="val 10000"/>
              </a:avLst>
            </a:prstGeom>
            <a:solidFill>
              <a:srgbClr val="E96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144336" y="107704"/>
              <a:ext cx="262430" cy="26243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551103" y="346"/>
              <a:ext cx="8853248" cy="47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 txBox="1"/>
            <p:nvPr/>
          </p:nvSpPr>
          <p:spPr>
            <a:xfrm>
              <a:off x="551103" y="346"/>
              <a:ext cx="8853248" cy="47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75" tIns="50475" rIns="50475" bIns="5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Auto-immuunziekte, ontstaat vaak op jonge leeftijd.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0" y="596779"/>
              <a:ext cx="9404352" cy="477145"/>
            </a:xfrm>
            <a:prstGeom prst="roundRect">
              <a:avLst>
                <a:gd name="adj" fmla="val 10000"/>
              </a:avLst>
            </a:prstGeom>
            <a:solidFill>
              <a:srgbClr val="E6B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144336" y="704136"/>
              <a:ext cx="262430" cy="26243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551103" y="596779"/>
              <a:ext cx="8853248" cy="47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 txBox="1"/>
            <p:nvPr/>
          </p:nvSpPr>
          <p:spPr>
            <a:xfrm>
              <a:off x="551103" y="596779"/>
              <a:ext cx="8853248" cy="47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75" tIns="50475" rIns="50475" bIns="5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Afweersysteem.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0" y="1193211"/>
              <a:ext cx="9404352" cy="477145"/>
            </a:xfrm>
            <a:prstGeom prst="roundRect">
              <a:avLst>
                <a:gd name="adj" fmla="val 10000"/>
              </a:avLst>
            </a:prstGeom>
            <a:solidFill>
              <a:srgbClr val="6AA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144336" y="1300569"/>
              <a:ext cx="262430" cy="26243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551103" y="1193211"/>
              <a:ext cx="8853248" cy="47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 txBox="1"/>
            <p:nvPr/>
          </p:nvSpPr>
          <p:spPr>
            <a:xfrm>
              <a:off x="551103" y="1193211"/>
              <a:ext cx="8853248" cy="47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75" tIns="50475" rIns="50475" bIns="5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Insuline-cellen (betá-cellen) alvleesklier (pancreas).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0" y="1789644"/>
              <a:ext cx="9404352" cy="477145"/>
            </a:xfrm>
            <a:prstGeom prst="roundRect">
              <a:avLst>
                <a:gd name="adj" fmla="val 10000"/>
              </a:avLst>
            </a:prstGeom>
            <a:solidFill>
              <a:srgbClr val="52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144336" y="1897001"/>
              <a:ext cx="262430" cy="26243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551103" y="1789644"/>
              <a:ext cx="8853248" cy="47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 txBox="1"/>
            <p:nvPr/>
          </p:nvSpPr>
          <p:spPr>
            <a:xfrm>
              <a:off x="551103" y="1789644"/>
              <a:ext cx="8853248" cy="47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75" tIns="50475" rIns="50475" bIns="5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 weinig tot geen insuline.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0" y="2386076"/>
              <a:ext cx="9404352" cy="477145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44336" y="2493434"/>
              <a:ext cx="262430" cy="26243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51103" y="2386076"/>
              <a:ext cx="8853248" cy="47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 txBox="1"/>
            <p:nvPr/>
          </p:nvSpPr>
          <p:spPr>
            <a:xfrm>
              <a:off x="551103" y="2386076"/>
              <a:ext cx="8853248" cy="47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75" tIns="50475" rIns="50475" bIns="5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Insuline is een primaire levensbehoefte.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0" y="2982508"/>
              <a:ext cx="9404352" cy="477145"/>
            </a:xfrm>
            <a:prstGeom prst="roundRect">
              <a:avLst>
                <a:gd name="adj" fmla="val 10000"/>
              </a:avLst>
            </a:prstGeom>
            <a:solidFill>
              <a:srgbClr val="E96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44336" y="3089866"/>
              <a:ext cx="262430" cy="26243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551103" y="2982508"/>
              <a:ext cx="8853248" cy="47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 txBox="1"/>
            <p:nvPr/>
          </p:nvSpPr>
          <p:spPr>
            <a:xfrm>
              <a:off x="551103" y="2982508"/>
              <a:ext cx="8853248" cy="47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75" tIns="50475" rIns="50475" bIns="5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Toename DM type 1 onder Nederlandse bevolking.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0" y="3578941"/>
              <a:ext cx="9404352" cy="477145"/>
            </a:xfrm>
            <a:prstGeom prst="roundRect">
              <a:avLst>
                <a:gd name="adj" fmla="val 10000"/>
              </a:avLst>
            </a:prstGeom>
            <a:solidFill>
              <a:srgbClr val="E6B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44336" y="3686299"/>
              <a:ext cx="262430" cy="26243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551103" y="3578941"/>
              <a:ext cx="8853248" cy="47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 txBox="1"/>
            <p:nvPr/>
          </p:nvSpPr>
          <p:spPr>
            <a:xfrm>
              <a:off x="551103" y="3578941"/>
              <a:ext cx="8853248" cy="4771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475" tIns="50475" rIns="50475" bIns="504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(bron: www.diabetesfonds.nl).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NL" b="1"/>
              <a:t>OORZAKEN DM TYPE 1.</a:t>
            </a:r>
            <a:endParaRPr/>
          </a:p>
        </p:txBody>
      </p:sp>
      <p:sp>
        <p:nvSpPr>
          <p:cNvPr id="235" name="Google Shape;235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  <p:sp>
        <p:nvSpPr>
          <p:cNvPr id="236" name="Google Shape;236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24-9-2019</a:t>
            </a:r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00"/>
              <a:t>PRESENTATIE DIABETES MELLITUS, NAOMI, MAARTJE EN GERRIE, MENS, ZORG &amp; ACTIVITEIT 2019/2020a</a:t>
            </a:r>
            <a:endParaRPr/>
          </a:p>
        </p:txBody>
      </p:sp>
      <p:grpSp>
        <p:nvGrpSpPr>
          <p:cNvPr id="238" name="Google Shape;238;p24"/>
          <p:cNvGrpSpPr/>
          <p:nvPr/>
        </p:nvGrpSpPr>
        <p:grpSpPr>
          <a:xfrm>
            <a:off x="989790" y="2141983"/>
            <a:ext cx="8716992" cy="4052636"/>
            <a:chOff x="343679" y="1898"/>
            <a:chExt cx="8716992" cy="4052636"/>
          </a:xfrm>
        </p:grpSpPr>
        <p:sp>
          <p:nvSpPr>
            <p:cNvPr id="239" name="Google Shape;239;p24"/>
            <p:cNvSpPr/>
            <p:nvPr/>
          </p:nvSpPr>
          <p:spPr>
            <a:xfrm>
              <a:off x="641892" y="1898"/>
              <a:ext cx="932871" cy="932871"/>
            </a:xfrm>
            <a:prstGeom prst="ellipse">
              <a:avLst/>
            </a:prstGeom>
            <a:solidFill>
              <a:srgbClr val="E96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4"/>
            <p:cNvSpPr/>
            <p:nvPr/>
          </p:nvSpPr>
          <p:spPr>
            <a:xfrm>
              <a:off x="840701" y="200707"/>
              <a:ext cx="535253" cy="53525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4"/>
            <p:cNvSpPr/>
            <p:nvPr/>
          </p:nvSpPr>
          <p:spPr>
            <a:xfrm>
              <a:off x="343679" y="1225336"/>
              <a:ext cx="1529296" cy="61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4"/>
            <p:cNvSpPr txBox="1"/>
            <p:nvPr/>
          </p:nvSpPr>
          <p:spPr>
            <a:xfrm>
              <a:off x="343679" y="1225336"/>
              <a:ext cx="1529296" cy="61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4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AUTO-IMMUUNZIEKTE.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3" name="Google Shape;243;p24"/>
            <p:cNvSpPr/>
            <p:nvPr/>
          </p:nvSpPr>
          <p:spPr>
            <a:xfrm>
              <a:off x="2438816" y="1898"/>
              <a:ext cx="932871" cy="932871"/>
            </a:xfrm>
            <a:prstGeom prst="ellipse">
              <a:avLst/>
            </a:prstGeom>
            <a:solidFill>
              <a:srgbClr val="E6B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4"/>
            <p:cNvSpPr/>
            <p:nvPr/>
          </p:nvSpPr>
          <p:spPr>
            <a:xfrm>
              <a:off x="2637625" y="200707"/>
              <a:ext cx="535253" cy="53525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4"/>
            <p:cNvSpPr/>
            <p:nvPr/>
          </p:nvSpPr>
          <p:spPr>
            <a:xfrm>
              <a:off x="2140603" y="1225336"/>
              <a:ext cx="1529296" cy="61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4"/>
            <p:cNvSpPr txBox="1"/>
            <p:nvPr/>
          </p:nvSpPr>
          <p:spPr>
            <a:xfrm>
              <a:off x="2140603" y="1225336"/>
              <a:ext cx="1529296" cy="61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4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ERFELIJKHEID (IN GERINGE MATE).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4235740" y="1898"/>
              <a:ext cx="932871" cy="932871"/>
            </a:xfrm>
            <a:prstGeom prst="ellipse">
              <a:avLst/>
            </a:prstGeom>
            <a:solidFill>
              <a:srgbClr val="6AA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4434549" y="200707"/>
              <a:ext cx="535253" cy="53525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3937527" y="1225336"/>
              <a:ext cx="1529296" cy="61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4"/>
            <p:cNvSpPr txBox="1"/>
            <p:nvPr/>
          </p:nvSpPr>
          <p:spPr>
            <a:xfrm>
              <a:off x="3937527" y="1225336"/>
              <a:ext cx="1529296" cy="61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4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VOEDING (BIJV. GLUTEN OF KOEMELK).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6032664" y="1898"/>
              <a:ext cx="932871" cy="932871"/>
            </a:xfrm>
            <a:prstGeom prst="ellipse">
              <a:avLst/>
            </a:prstGeom>
            <a:solidFill>
              <a:srgbClr val="52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6231472" y="200707"/>
              <a:ext cx="535253" cy="53525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5734451" y="1225336"/>
              <a:ext cx="1529296" cy="61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4"/>
            <p:cNvSpPr txBox="1"/>
            <p:nvPr/>
          </p:nvSpPr>
          <p:spPr>
            <a:xfrm>
              <a:off x="5734451" y="1225336"/>
              <a:ext cx="1529296" cy="61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4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VIRUSSEN (BIJV. VERKOUDHEID OF GRIEP).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7829588" y="1898"/>
              <a:ext cx="932871" cy="93287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8028396" y="200707"/>
              <a:ext cx="535253" cy="535253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4"/>
            <p:cNvSpPr/>
            <p:nvPr/>
          </p:nvSpPr>
          <p:spPr>
            <a:xfrm>
              <a:off x="7531375" y="1225336"/>
              <a:ext cx="1529296" cy="61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4"/>
            <p:cNvSpPr txBox="1"/>
            <p:nvPr/>
          </p:nvSpPr>
          <p:spPr>
            <a:xfrm>
              <a:off x="7531375" y="1225336"/>
              <a:ext cx="1529296" cy="61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4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DM TYPE 1 KUN JE NIET VOORKOMEN.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4235740" y="2219379"/>
              <a:ext cx="932871" cy="932871"/>
            </a:xfrm>
            <a:prstGeom prst="ellipse">
              <a:avLst/>
            </a:prstGeom>
            <a:solidFill>
              <a:srgbClr val="E96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4434549" y="2418187"/>
              <a:ext cx="535253" cy="535253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4"/>
            <p:cNvSpPr/>
            <p:nvPr/>
          </p:nvSpPr>
          <p:spPr>
            <a:xfrm>
              <a:off x="3937527" y="3442816"/>
              <a:ext cx="1529296" cy="61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4"/>
            <p:cNvSpPr txBox="1"/>
            <p:nvPr/>
          </p:nvSpPr>
          <p:spPr>
            <a:xfrm>
              <a:off x="3937527" y="3442816"/>
              <a:ext cx="1529296" cy="611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4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(BRON: WWW.DIABETES FONDS.NL).</a:t>
              </a:r>
              <a:endParaRPr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63" name="Google Shape;263;p24"/>
          <p:cNvSpPr txBox="1"/>
          <p:nvPr/>
        </p:nvSpPr>
        <p:spPr>
          <a:xfrm>
            <a:off x="5291250" y="2501325"/>
            <a:ext cx="7916100" cy="9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NL" b="1"/>
              <a:t>RISICOFACTOREN DM TYPE 1.</a:t>
            </a:r>
            <a:endParaRPr/>
          </a:p>
        </p:txBody>
      </p:sp>
      <p:sp>
        <p:nvSpPr>
          <p:cNvPr id="269" name="Google Shape;269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24-9-2019</a:t>
            </a:r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00"/>
              <a:t>PRESENTATIE DIABETES MELLITUS, NAOMI, MAARTJE EN GERRIE, MENS, ZORG &amp; ACTIVITEIT 2019/2020a</a:t>
            </a:r>
            <a:endParaRPr/>
          </a:p>
        </p:txBody>
      </p:sp>
      <p:grpSp>
        <p:nvGrpSpPr>
          <p:cNvPr id="272" name="Google Shape;272;p25"/>
          <p:cNvGrpSpPr/>
          <p:nvPr/>
        </p:nvGrpSpPr>
        <p:grpSpPr>
          <a:xfrm>
            <a:off x="2052610" y="2191179"/>
            <a:ext cx="6591353" cy="3954244"/>
            <a:chOff x="1406499" y="51094"/>
            <a:chExt cx="6591353" cy="3954244"/>
          </a:xfrm>
        </p:grpSpPr>
        <p:sp>
          <p:nvSpPr>
            <p:cNvPr id="273" name="Google Shape;273;p25"/>
            <p:cNvSpPr/>
            <p:nvPr/>
          </p:nvSpPr>
          <p:spPr>
            <a:xfrm>
              <a:off x="1406499" y="51094"/>
              <a:ext cx="858352" cy="858352"/>
            </a:xfrm>
            <a:prstGeom prst="ellipse">
              <a:avLst/>
            </a:prstGeom>
            <a:solidFill>
              <a:srgbClr val="E96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5"/>
            <p:cNvSpPr/>
            <p:nvPr/>
          </p:nvSpPr>
          <p:spPr>
            <a:xfrm>
              <a:off x="1586752" y="231348"/>
              <a:ext cx="497844" cy="49784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5"/>
            <p:cNvSpPr/>
            <p:nvPr/>
          </p:nvSpPr>
          <p:spPr>
            <a:xfrm>
              <a:off x="2448783" y="51094"/>
              <a:ext cx="2023259" cy="85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5"/>
            <p:cNvSpPr txBox="1"/>
            <p:nvPr/>
          </p:nvSpPr>
          <p:spPr>
            <a:xfrm>
              <a:off x="2448783" y="51094"/>
              <a:ext cx="2023259" cy="85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SPECIFIEKE RISICOFACTOREN DM TYPE 1 NOG NIET BEKEND.</a:t>
              </a:r>
              <a:endParaRPr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77" name="Google Shape;277;p25"/>
            <p:cNvSpPr/>
            <p:nvPr/>
          </p:nvSpPr>
          <p:spPr>
            <a:xfrm>
              <a:off x="4824580" y="51094"/>
              <a:ext cx="858352" cy="858352"/>
            </a:xfrm>
            <a:prstGeom prst="ellipse">
              <a:avLst/>
            </a:prstGeom>
            <a:solidFill>
              <a:srgbClr val="E6B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5"/>
            <p:cNvSpPr/>
            <p:nvPr/>
          </p:nvSpPr>
          <p:spPr>
            <a:xfrm>
              <a:off x="5004834" y="231348"/>
              <a:ext cx="497844" cy="49784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5"/>
            <p:cNvSpPr/>
            <p:nvPr/>
          </p:nvSpPr>
          <p:spPr>
            <a:xfrm>
              <a:off x="5866865" y="51094"/>
              <a:ext cx="2023259" cy="85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5"/>
            <p:cNvSpPr txBox="1"/>
            <p:nvPr/>
          </p:nvSpPr>
          <p:spPr>
            <a:xfrm>
              <a:off x="5866865" y="51094"/>
              <a:ext cx="2023259" cy="85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SOMMIGE VARIANTEN VAN HLA-GENEN (RISICOGENEN).</a:t>
              </a:r>
              <a:endParaRPr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1" name="Google Shape;281;p25"/>
            <p:cNvSpPr/>
            <p:nvPr/>
          </p:nvSpPr>
          <p:spPr>
            <a:xfrm>
              <a:off x="1406499" y="1599040"/>
              <a:ext cx="858352" cy="858352"/>
            </a:xfrm>
            <a:prstGeom prst="ellipse">
              <a:avLst/>
            </a:prstGeom>
            <a:solidFill>
              <a:srgbClr val="6AA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5"/>
            <p:cNvSpPr/>
            <p:nvPr/>
          </p:nvSpPr>
          <p:spPr>
            <a:xfrm>
              <a:off x="1586752" y="1779294"/>
              <a:ext cx="497844" cy="497844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5"/>
            <p:cNvSpPr/>
            <p:nvPr/>
          </p:nvSpPr>
          <p:spPr>
            <a:xfrm>
              <a:off x="2448783" y="1599040"/>
              <a:ext cx="2023259" cy="85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5"/>
            <p:cNvSpPr txBox="1"/>
            <p:nvPr/>
          </p:nvSpPr>
          <p:spPr>
            <a:xfrm>
              <a:off x="2448783" y="1599040"/>
              <a:ext cx="2023259" cy="85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DM TYPE 1 BIJ EEN EERSTEGRAADS FAMILIELID BIJV. MOEDER.</a:t>
              </a:r>
              <a:endParaRPr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5" name="Google Shape;285;p25"/>
            <p:cNvSpPr/>
            <p:nvPr/>
          </p:nvSpPr>
          <p:spPr>
            <a:xfrm>
              <a:off x="4824580" y="1599040"/>
              <a:ext cx="858352" cy="858352"/>
            </a:xfrm>
            <a:prstGeom prst="ellipse">
              <a:avLst/>
            </a:prstGeom>
            <a:solidFill>
              <a:srgbClr val="52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5"/>
            <p:cNvSpPr/>
            <p:nvPr/>
          </p:nvSpPr>
          <p:spPr>
            <a:xfrm>
              <a:off x="5004834" y="1779294"/>
              <a:ext cx="497844" cy="49784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5"/>
            <p:cNvSpPr/>
            <p:nvPr/>
          </p:nvSpPr>
          <p:spPr>
            <a:xfrm>
              <a:off x="5866865" y="1599040"/>
              <a:ext cx="2023259" cy="85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5"/>
            <p:cNvSpPr txBox="1"/>
            <p:nvPr/>
          </p:nvSpPr>
          <p:spPr>
            <a:xfrm>
              <a:off x="5866865" y="1599040"/>
              <a:ext cx="2023259" cy="85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VOEDING/ALLERGENEN.</a:t>
              </a:r>
              <a:endParaRPr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89" name="Google Shape;289;p25"/>
            <p:cNvSpPr/>
            <p:nvPr/>
          </p:nvSpPr>
          <p:spPr>
            <a:xfrm>
              <a:off x="1406499" y="3146986"/>
              <a:ext cx="858352" cy="85835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5"/>
            <p:cNvSpPr/>
            <p:nvPr/>
          </p:nvSpPr>
          <p:spPr>
            <a:xfrm>
              <a:off x="1586752" y="3327240"/>
              <a:ext cx="497844" cy="497844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5"/>
            <p:cNvSpPr/>
            <p:nvPr/>
          </p:nvSpPr>
          <p:spPr>
            <a:xfrm>
              <a:off x="2448783" y="3146986"/>
              <a:ext cx="2023259" cy="85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5"/>
            <p:cNvSpPr txBox="1"/>
            <p:nvPr/>
          </p:nvSpPr>
          <p:spPr>
            <a:xfrm>
              <a:off x="2448783" y="3146986"/>
              <a:ext cx="2023259" cy="85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ZIEK ZIJN.</a:t>
              </a:r>
              <a:endParaRPr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93" name="Google Shape;293;p25"/>
            <p:cNvSpPr/>
            <p:nvPr/>
          </p:nvSpPr>
          <p:spPr>
            <a:xfrm>
              <a:off x="4824580" y="3146986"/>
              <a:ext cx="858352" cy="858352"/>
            </a:xfrm>
            <a:prstGeom prst="ellipse">
              <a:avLst/>
            </a:prstGeom>
            <a:solidFill>
              <a:srgbClr val="E96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5004834" y="3327240"/>
              <a:ext cx="497844" cy="497844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5759137" y="3146986"/>
              <a:ext cx="2238715" cy="85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 txBox="1"/>
            <p:nvPr/>
          </p:nvSpPr>
          <p:spPr>
            <a:xfrm>
              <a:off x="5759137" y="3146986"/>
              <a:ext cx="2238715" cy="858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(BRON: 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455"/>
                </a:spcBef>
                <a:spcAft>
                  <a:spcPts val="0"/>
                </a:spcAft>
                <a:buNone/>
              </a:pPr>
              <a:r>
                <a:rPr lang="nl-NL" sz="1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WWW.DIABETESFONDS.NL ).</a:t>
              </a:r>
              <a:endParaRPr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NL" b="1"/>
              <a:t>SYMPTOMEN DM TYPE 1.</a:t>
            </a:r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  <p:sp>
        <p:nvSpPr>
          <p:cNvPr id="303" name="Google Shape;303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24-9-2019</a:t>
            </a:r>
            <a:endParaRPr/>
          </a:p>
        </p:txBody>
      </p:sp>
      <p:sp>
        <p:nvSpPr>
          <p:cNvPr id="304" name="Google Shape;304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00"/>
              <a:t>PRESENTATIE DIABETES MELLITUS, NAOMI, MAARTJE EN GERRIE, MENS, ZORG &amp; ACTIVITEIT 2019/2020a</a:t>
            </a:r>
            <a:endParaRPr/>
          </a:p>
        </p:txBody>
      </p:sp>
      <p:grpSp>
        <p:nvGrpSpPr>
          <p:cNvPr id="305" name="Google Shape;305;p26"/>
          <p:cNvGrpSpPr/>
          <p:nvPr/>
        </p:nvGrpSpPr>
        <p:grpSpPr>
          <a:xfrm>
            <a:off x="646111" y="2140580"/>
            <a:ext cx="9404400" cy="4055300"/>
            <a:chOff x="0" y="495"/>
            <a:chExt cx="9404400" cy="4055300"/>
          </a:xfrm>
        </p:grpSpPr>
        <p:sp>
          <p:nvSpPr>
            <p:cNvPr id="306" name="Google Shape;306;p26"/>
            <p:cNvSpPr/>
            <p:nvPr/>
          </p:nvSpPr>
          <p:spPr>
            <a:xfrm>
              <a:off x="0" y="495"/>
              <a:ext cx="9404400" cy="415800"/>
            </a:xfrm>
            <a:prstGeom prst="roundRect">
              <a:avLst>
                <a:gd name="adj" fmla="val 10000"/>
              </a:avLst>
            </a:prstGeom>
            <a:solidFill>
              <a:srgbClr val="E96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6"/>
            <p:cNvSpPr/>
            <p:nvPr/>
          </p:nvSpPr>
          <p:spPr>
            <a:xfrm>
              <a:off x="480414" y="495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6"/>
            <p:cNvSpPr txBox="1"/>
            <p:nvPr/>
          </p:nvSpPr>
          <p:spPr>
            <a:xfrm>
              <a:off x="480414" y="495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000" tIns="44000" rIns="44000" bIns="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Overmatige urineproductie (polyurie).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09" name="Google Shape;309;p26"/>
            <p:cNvSpPr/>
            <p:nvPr/>
          </p:nvSpPr>
          <p:spPr>
            <a:xfrm>
              <a:off x="0" y="520423"/>
              <a:ext cx="9404400" cy="415800"/>
            </a:xfrm>
            <a:prstGeom prst="roundRect">
              <a:avLst>
                <a:gd name="adj" fmla="val 10000"/>
              </a:avLst>
            </a:prstGeom>
            <a:solidFill>
              <a:srgbClr val="E6B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6"/>
            <p:cNvSpPr/>
            <p:nvPr/>
          </p:nvSpPr>
          <p:spPr>
            <a:xfrm>
              <a:off x="125822" y="614011"/>
              <a:ext cx="228900" cy="2289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6"/>
            <p:cNvSpPr/>
            <p:nvPr/>
          </p:nvSpPr>
          <p:spPr>
            <a:xfrm>
              <a:off x="480414" y="520423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6"/>
            <p:cNvSpPr txBox="1"/>
            <p:nvPr/>
          </p:nvSpPr>
          <p:spPr>
            <a:xfrm>
              <a:off x="480414" y="520423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000" tIns="44000" rIns="44000" bIns="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Hevige dorst, veel drinken (polydipsie).</a:t>
              </a:r>
              <a:endParaRPr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3" name="Google Shape;313;p26"/>
            <p:cNvSpPr/>
            <p:nvPr/>
          </p:nvSpPr>
          <p:spPr>
            <a:xfrm>
              <a:off x="0" y="1040352"/>
              <a:ext cx="9404400" cy="415800"/>
            </a:xfrm>
            <a:prstGeom prst="roundRect">
              <a:avLst>
                <a:gd name="adj" fmla="val 10000"/>
              </a:avLst>
            </a:prstGeom>
            <a:solidFill>
              <a:srgbClr val="6AA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6"/>
            <p:cNvSpPr/>
            <p:nvPr/>
          </p:nvSpPr>
          <p:spPr>
            <a:xfrm>
              <a:off x="125822" y="1133939"/>
              <a:ext cx="228900" cy="2289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480414" y="1040352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6"/>
            <p:cNvSpPr txBox="1"/>
            <p:nvPr/>
          </p:nvSpPr>
          <p:spPr>
            <a:xfrm>
              <a:off x="480414" y="1040352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000" tIns="44000" rIns="44000" bIns="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Veel eten (Polyfagie)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0" y="1560281"/>
              <a:ext cx="9404400" cy="415800"/>
            </a:xfrm>
            <a:prstGeom prst="roundRect">
              <a:avLst>
                <a:gd name="adj" fmla="val 10000"/>
              </a:avLst>
            </a:prstGeom>
            <a:solidFill>
              <a:srgbClr val="52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6"/>
            <p:cNvSpPr/>
            <p:nvPr/>
          </p:nvSpPr>
          <p:spPr>
            <a:xfrm>
              <a:off x="125822" y="1653868"/>
              <a:ext cx="228900" cy="2289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6"/>
            <p:cNvSpPr/>
            <p:nvPr/>
          </p:nvSpPr>
          <p:spPr>
            <a:xfrm>
              <a:off x="480414" y="1560281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6"/>
            <p:cNvSpPr txBox="1"/>
            <p:nvPr/>
          </p:nvSpPr>
          <p:spPr>
            <a:xfrm>
              <a:off x="480414" y="1560281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000" tIns="44000" rIns="44000" bIns="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Adem </a:t>
              </a:r>
              <a:r>
                <a:rPr lang="nl-NL" sz="16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die naar aceton ruikt.</a:t>
              </a:r>
              <a:endParaRPr sz="16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1" name="Google Shape;321;p26"/>
            <p:cNvSpPr/>
            <p:nvPr/>
          </p:nvSpPr>
          <p:spPr>
            <a:xfrm>
              <a:off x="0" y="2080209"/>
              <a:ext cx="9404400" cy="41580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6"/>
            <p:cNvSpPr/>
            <p:nvPr/>
          </p:nvSpPr>
          <p:spPr>
            <a:xfrm>
              <a:off x="125822" y="2173797"/>
              <a:ext cx="228900" cy="2289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6"/>
            <p:cNvSpPr/>
            <p:nvPr/>
          </p:nvSpPr>
          <p:spPr>
            <a:xfrm>
              <a:off x="480414" y="2080209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6"/>
            <p:cNvSpPr txBox="1"/>
            <p:nvPr/>
          </p:nvSpPr>
          <p:spPr>
            <a:xfrm>
              <a:off x="480414" y="2080209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000" tIns="44000" rIns="44000" bIns="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Vermagering.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5" name="Google Shape;325;p26"/>
            <p:cNvSpPr/>
            <p:nvPr/>
          </p:nvSpPr>
          <p:spPr>
            <a:xfrm>
              <a:off x="0" y="2600138"/>
              <a:ext cx="9404400" cy="415800"/>
            </a:xfrm>
            <a:prstGeom prst="roundRect">
              <a:avLst>
                <a:gd name="adj" fmla="val 10000"/>
              </a:avLst>
            </a:prstGeom>
            <a:solidFill>
              <a:srgbClr val="E96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6"/>
            <p:cNvSpPr/>
            <p:nvPr/>
          </p:nvSpPr>
          <p:spPr>
            <a:xfrm>
              <a:off x="125822" y="2693725"/>
              <a:ext cx="228900" cy="2289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480414" y="2600138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6"/>
            <p:cNvSpPr txBox="1"/>
            <p:nvPr/>
          </p:nvSpPr>
          <p:spPr>
            <a:xfrm>
              <a:off x="480414" y="2600138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000" tIns="44000" rIns="44000" bIns="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Wazig zien.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9" name="Google Shape;329;p26"/>
            <p:cNvSpPr/>
            <p:nvPr/>
          </p:nvSpPr>
          <p:spPr>
            <a:xfrm>
              <a:off x="0" y="3167509"/>
              <a:ext cx="9404400" cy="415800"/>
            </a:xfrm>
            <a:prstGeom prst="roundRect">
              <a:avLst>
                <a:gd name="adj" fmla="val 10000"/>
              </a:avLst>
            </a:prstGeom>
            <a:solidFill>
              <a:srgbClr val="E6B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6"/>
            <p:cNvSpPr/>
            <p:nvPr/>
          </p:nvSpPr>
          <p:spPr>
            <a:xfrm>
              <a:off x="125822" y="3213654"/>
              <a:ext cx="228900" cy="22890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6"/>
            <p:cNvSpPr/>
            <p:nvPr/>
          </p:nvSpPr>
          <p:spPr>
            <a:xfrm>
              <a:off x="480414" y="3120067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6"/>
            <p:cNvSpPr txBox="1"/>
            <p:nvPr/>
          </p:nvSpPr>
          <p:spPr>
            <a:xfrm>
              <a:off x="480414" y="3120067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000" tIns="44000" rIns="44000" bIns="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Misselijk zijn of overgeven, beroerd voelen.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3" name="Google Shape;333;p26"/>
            <p:cNvSpPr/>
            <p:nvPr/>
          </p:nvSpPr>
          <p:spPr>
            <a:xfrm>
              <a:off x="0" y="3639995"/>
              <a:ext cx="9404400" cy="415800"/>
            </a:xfrm>
            <a:prstGeom prst="roundRect">
              <a:avLst>
                <a:gd name="adj" fmla="val 10000"/>
              </a:avLst>
            </a:prstGeom>
            <a:solidFill>
              <a:srgbClr val="6AA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6"/>
            <p:cNvSpPr/>
            <p:nvPr/>
          </p:nvSpPr>
          <p:spPr>
            <a:xfrm>
              <a:off x="125822" y="3733583"/>
              <a:ext cx="228900" cy="228900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6"/>
            <p:cNvSpPr/>
            <p:nvPr/>
          </p:nvSpPr>
          <p:spPr>
            <a:xfrm>
              <a:off x="480414" y="3639995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6"/>
            <p:cNvSpPr txBox="1"/>
            <p:nvPr/>
          </p:nvSpPr>
          <p:spPr>
            <a:xfrm>
              <a:off x="480414" y="3639995"/>
              <a:ext cx="8923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000" tIns="44000" rIns="44000" bIns="44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(Bron: Boek Pathologie van Mark Zelman, 2017, </a:t>
              </a:r>
              <a:r>
                <a:rPr lang="nl-NL" sz="1600" u="sng">
                  <a:solidFill>
                    <a:schemeClr val="hlink"/>
                  </a:solidFill>
                  <a:latin typeface="Century Gothic"/>
                  <a:ea typeface="Century Gothic"/>
                  <a:cs typeface="Century Gothic"/>
                  <a:sym typeface="Century Gothic"/>
                  <a:hlinkClick r:id="rId11"/>
                </a:rPr>
                <a:t>www.diabetesfonds.nl</a:t>
              </a:r>
              <a:r>
                <a:rPr lang="nl-NL" sz="16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).</a:t>
              </a:r>
              <a:endParaRPr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7" name="Google Shape;337;p26"/>
            <p:cNvSpPr/>
            <p:nvPr/>
          </p:nvSpPr>
          <p:spPr>
            <a:xfrm>
              <a:off x="125822" y="94082"/>
              <a:ext cx="228900" cy="2289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NL" b="1"/>
              <a:t>DIAGNOSE DM TYPE 1.</a:t>
            </a:r>
            <a:endParaRPr b="1"/>
          </a:p>
        </p:txBody>
      </p:sp>
      <p:sp>
        <p:nvSpPr>
          <p:cNvPr id="343" name="Google Shape;343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</a:pPr>
            <a:fld id="{00000000-1234-1234-1234-123412341234}" type="slidenum">
              <a:rPr lang="nl-NL" sz="2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fld>
            <a:endParaRPr sz="2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4" name="Google Shape;344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entury Gothic"/>
              <a:buNone/>
            </a:pPr>
            <a:r>
              <a:rPr lang="nl-NL" sz="11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24-9-2019</a:t>
            </a:r>
            <a:endParaRPr/>
          </a:p>
        </p:txBody>
      </p:sp>
      <p:sp>
        <p:nvSpPr>
          <p:cNvPr id="345" name="Google Shape;345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entury Gothic"/>
              <a:buNone/>
            </a:pPr>
            <a:r>
              <a:rPr lang="nl-NL" sz="7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PRESENTATIE DIABETES MELLITUS, NAOMI, MAARTJE EN GERRIE, MENS, ZORG &amp; ACTIVITEIT 2019/2020a</a:t>
            </a:r>
            <a:endParaRPr/>
          </a:p>
        </p:txBody>
      </p:sp>
      <p:grpSp>
        <p:nvGrpSpPr>
          <p:cNvPr id="346" name="Google Shape;346;p27"/>
          <p:cNvGrpSpPr/>
          <p:nvPr/>
        </p:nvGrpSpPr>
        <p:grpSpPr>
          <a:xfrm>
            <a:off x="646111" y="2143254"/>
            <a:ext cx="9404352" cy="4050094"/>
            <a:chOff x="0" y="3169"/>
            <a:chExt cx="9404352" cy="4050094"/>
          </a:xfrm>
        </p:grpSpPr>
        <p:sp>
          <p:nvSpPr>
            <p:cNvPr id="347" name="Google Shape;347;p27"/>
            <p:cNvSpPr/>
            <p:nvPr/>
          </p:nvSpPr>
          <p:spPr>
            <a:xfrm>
              <a:off x="0" y="3169"/>
              <a:ext cx="9404352" cy="675015"/>
            </a:xfrm>
            <a:prstGeom prst="roundRect">
              <a:avLst>
                <a:gd name="adj" fmla="val 10000"/>
              </a:avLst>
            </a:prstGeom>
            <a:solidFill>
              <a:srgbClr val="E96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7"/>
            <p:cNvSpPr/>
            <p:nvPr/>
          </p:nvSpPr>
          <p:spPr>
            <a:xfrm>
              <a:off x="204192" y="155047"/>
              <a:ext cx="371258" cy="37125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7"/>
            <p:cNvSpPr/>
            <p:nvPr/>
          </p:nvSpPr>
          <p:spPr>
            <a:xfrm>
              <a:off x="779643" y="3169"/>
              <a:ext cx="8624708" cy="675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7"/>
            <p:cNvSpPr txBox="1"/>
            <p:nvPr/>
          </p:nvSpPr>
          <p:spPr>
            <a:xfrm>
              <a:off x="779643" y="3169"/>
              <a:ext cx="8624708" cy="675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NHG-standaard.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1" name="Google Shape;351;p27"/>
            <p:cNvSpPr/>
            <p:nvPr/>
          </p:nvSpPr>
          <p:spPr>
            <a:xfrm>
              <a:off x="0" y="846939"/>
              <a:ext cx="9404352" cy="675015"/>
            </a:xfrm>
            <a:prstGeom prst="roundRect">
              <a:avLst>
                <a:gd name="adj" fmla="val 10000"/>
              </a:avLst>
            </a:prstGeom>
            <a:solidFill>
              <a:srgbClr val="E6B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7"/>
            <p:cNvSpPr/>
            <p:nvPr/>
          </p:nvSpPr>
          <p:spPr>
            <a:xfrm>
              <a:off x="204192" y="998817"/>
              <a:ext cx="371258" cy="37125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7"/>
            <p:cNvSpPr/>
            <p:nvPr/>
          </p:nvSpPr>
          <p:spPr>
            <a:xfrm>
              <a:off x="779643" y="846939"/>
              <a:ext cx="8624708" cy="675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7"/>
            <p:cNvSpPr txBox="1"/>
            <p:nvPr/>
          </p:nvSpPr>
          <p:spPr>
            <a:xfrm>
              <a:off x="779643" y="846939"/>
              <a:ext cx="8624708" cy="675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Internist stelt diagnose.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5" name="Google Shape;355;p27"/>
            <p:cNvSpPr/>
            <p:nvPr/>
          </p:nvSpPr>
          <p:spPr>
            <a:xfrm>
              <a:off x="0" y="1690709"/>
              <a:ext cx="9404352" cy="675015"/>
            </a:xfrm>
            <a:prstGeom prst="roundRect">
              <a:avLst>
                <a:gd name="adj" fmla="val 10000"/>
              </a:avLst>
            </a:prstGeom>
            <a:solidFill>
              <a:srgbClr val="6AA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7"/>
            <p:cNvSpPr/>
            <p:nvPr/>
          </p:nvSpPr>
          <p:spPr>
            <a:xfrm>
              <a:off x="204192" y="1842587"/>
              <a:ext cx="371258" cy="37125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7"/>
            <p:cNvSpPr/>
            <p:nvPr/>
          </p:nvSpPr>
          <p:spPr>
            <a:xfrm>
              <a:off x="779643" y="1690709"/>
              <a:ext cx="4231958" cy="675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7"/>
            <p:cNvSpPr txBox="1"/>
            <p:nvPr/>
          </p:nvSpPr>
          <p:spPr>
            <a:xfrm>
              <a:off x="779643" y="1690709"/>
              <a:ext cx="4231958" cy="675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9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Bloedonderzoek (glucose, HbA1c)</a:t>
              </a:r>
              <a:endParaRPr sz="19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59" name="Google Shape;359;p27"/>
            <p:cNvSpPr/>
            <p:nvPr/>
          </p:nvSpPr>
          <p:spPr>
            <a:xfrm>
              <a:off x="5011601" y="1690709"/>
              <a:ext cx="4392750" cy="675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7"/>
            <p:cNvSpPr txBox="1"/>
            <p:nvPr/>
          </p:nvSpPr>
          <p:spPr>
            <a:xfrm>
              <a:off x="5011601" y="1690709"/>
              <a:ext cx="4392750" cy="675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1" name="Google Shape;361;p27"/>
            <p:cNvSpPr/>
            <p:nvPr/>
          </p:nvSpPr>
          <p:spPr>
            <a:xfrm>
              <a:off x="0" y="2534478"/>
              <a:ext cx="9404352" cy="675015"/>
            </a:xfrm>
            <a:prstGeom prst="roundRect">
              <a:avLst>
                <a:gd name="adj" fmla="val 10000"/>
              </a:avLst>
            </a:prstGeom>
            <a:solidFill>
              <a:srgbClr val="52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7"/>
            <p:cNvSpPr/>
            <p:nvPr/>
          </p:nvSpPr>
          <p:spPr>
            <a:xfrm>
              <a:off x="204192" y="2686357"/>
              <a:ext cx="371258" cy="37125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7"/>
            <p:cNvSpPr/>
            <p:nvPr/>
          </p:nvSpPr>
          <p:spPr>
            <a:xfrm>
              <a:off x="779643" y="2534478"/>
              <a:ext cx="8624708" cy="675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7"/>
            <p:cNvSpPr txBox="1"/>
            <p:nvPr/>
          </p:nvSpPr>
          <p:spPr>
            <a:xfrm>
              <a:off x="779643" y="2534478"/>
              <a:ext cx="8624708" cy="675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Urineonderzoek (glucose en ketonen).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5" name="Google Shape;365;p27"/>
            <p:cNvSpPr/>
            <p:nvPr/>
          </p:nvSpPr>
          <p:spPr>
            <a:xfrm>
              <a:off x="0" y="3378248"/>
              <a:ext cx="9404352" cy="675015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7"/>
            <p:cNvSpPr/>
            <p:nvPr/>
          </p:nvSpPr>
          <p:spPr>
            <a:xfrm>
              <a:off x="204192" y="3530127"/>
              <a:ext cx="371258" cy="371258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7"/>
            <p:cNvSpPr/>
            <p:nvPr/>
          </p:nvSpPr>
          <p:spPr>
            <a:xfrm>
              <a:off x="779643" y="3378248"/>
              <a:ext cx="8624708" cy="675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7"/>
            <p:cNvSpPr txBox="1"/>
            <p:nvPr/>
          </p:nvSpPr>
          <p:spPr>
            <a:xfrm>
              <a:off x="779643" y="3378248"/>
              <a:ext cx="8624708" cy="675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1425" tIns="71425" rIns="71425" bIns="7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9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(Bron: ZorgstandaardDiabetes.nl).</a:t>
              </a:r>
              <a:endParaRPr sz="19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NL" b="1"/>
              <a:t>WIE HET WEET, MAG HET ZEGGEN?</a:t>
            </a:r>
            <a:endParaRPr/>
          </a:p>
        </p:txBody>
      </p:sp>
      <p:sp>
        <p:nvSpPr>
          <p:cNvPr id="374" name="Google Shape;374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8</a:t>
            </a:fld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24-9-2019</a:t>
            </a:r>
            <a:endParaRPr/>
          </a:p>
        </p:txBody>
      </p:sp>
      <p:sp>
        <p:nvSpPr>
          <p:cNvPr id="376" name="Google Shape;376;p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00"/>
              <a:t>PRESENTATIE DIABETES MELLITUS, NAOMI, MAARTJE EN GERRIE, MENS, ZORG &amp; ACTIVITEIT 2019/2020a</a:t>
            </a:r>
            <a:endParaRPr/>
          </a:p>
        </p:txBody>
      </p:sp>
      <p:grpSp>
        <p:nvGrpSpPr>
          <p:cNvPr id="377" name="Google Shape;377;p28"/>
          <p:cNvGrpSpPr/>
          <p:nvPr/>
        </p:nvGrpSpPr>
        <p:grpSpPr>
          <a:xfrm>
            <a:off x="646111" y="2799255"/>
            <a:ext cx="9404352" cy="2738093"/>
            <a:chOff x="0" y="659170"/>
            <a:chExt cx="9404352" cy="2738093"/>
          </a:xfrm>
        </p:grpSpPr>
        <p:sp>
          <p:nvSpPr>
            <p:cNvPr id="378" name="Google Shape;378;p28"/>
            <p:cNvSpPr/>
            <p:nvPr/>
          </p:nvSpPr>
          <p:spPr>
            <a:xfrm>
              <a:off x="0" y="659170"/>
              <a:ext cx="9404352" cy="1216930"/>
            </a:xfrm>
            <a:prstGeom prst="roundRect">
              <a:avLst>
                <a:gd name="adj" fmla="val 10000"/>
              </a:avLst>
            </a:prstGeom>
            <a:solidFill>
              <a:srgbClr val="E96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368121" y="932979"/>
              <a:ext cx="669311" cy="66931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1405554" y="659170"/>
              <a:ext cx="7998797" cy="1216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 txBox="1"/>
            <p:nvPr/>
          </p:nvSpPr>
          <p:spPr>
            <a:xfrm>
              <a:off x="1405554" y="659170"/>
              <a:ext cx="7998797" cy="1216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75" tIns="128775" rIns="128775" bIns="1287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500" b="0" i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Hoe werd DM type 1 ook wel genoemd?</a:t>
              </a:r>
              <a:endParaRPr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0" y="2180333"/>
              <a:ext cx="9404352" cy="1216930"/>
            </a:xfrm>
            <a:prstGeom prst="roundRect">
              <a:avLst>
                <a:gd name="adj" fmla="val 10000"/>
              </a:avLst>
            </a:prstGeom>
            <a:solidFill>
              <a:srgbClr val="E6B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368121" y="2454142"/>
              <a:ext cx="669311" cy="66931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1405554" y="2180333"/>
              <a:ext cx="7998797" cy="1216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8"/>
            <p:cNvSpPr txBox="1"/>
            <p:nvPr/>
          </p:nvSpPr>
          <p:spPr>
            <a:xfrm>
              <a:off x="1405554" y="2180333"/>
              <a:ext cx="7998797" cy="12169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775" tIns="128775" rIns="128775" bIns="1287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500" b="0" i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Waarom?</a:t>
              </a:r>
              <a:endParaRPr sz="2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86" name="Google Shape;386;p28"/>
          <p:cNvSpPr txBox="1"/>
          <p:nvPr/>
        </p:nvSpPr>
        <p:spPr>
          <a:xfrm>
            <a:off x="2437965" y="2237632"/>
            <a:ext cx="956007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5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JEUGDDIABETES</a:t>
            </a:r>
            <a:endParaRPr sz="5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7" name="Google Shape;387;p28"/>
          <p:cNvSpPr txBox="1"/>
          <p:nvPr/>
        </p:nvSpPr>
        <p:spPr>
          <a:xfrm>
            <a:off x="1721456" y="5132104"/>
            <a:ext cx="804344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nl-NL" b="1"/>
              <a:t>ONDERZOEK DM TYPE 1, (wetenschappelijk).</a:t>
            </a:r>
            <a:endParaRPr b="1"/>
          </a:p>
        </p:txBody>
      </p:sp>
      <p:sp>
        <p:nvSpPr>
          <p:cNvPr id="393" name="Google Shape;393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394" name="Google Shape;394;p2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24-9-2019</a:t>
            </a:r>
            <a:endParaRPr/>
          </a:p>
        </p:txBody>
      </p:sp>
      <p:sp>
        <p:nvSpPr>
          <p:cNvPr id="395" name="Google Shape;395;p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700"/>
              <a:t>PRESENTATIE DIABETES MELLITUS, NAOMI, MAARTJE EN GERRIE, MENS, ZORG &amp; ACTIVITEIT 2019/2020a</a:t>
            </a:r>
            <a:endParaRPr/>
          </a:p>
        </p:txBody>
      </p:sp>
      <p:grpSp>
        <p:nvGrpSpPr>
          <p:cNvPr id="396" name="Google Shape;396;p29"/>
          <p:cNvGrpSpPr/>
          <p:nvPr/>
        </p:nvGrpSpPr>
        <p:grpSpPr>
          <a:xfrm>
            <a:off x="738135" y="3085660"/>
            <a:ext cx="9220303" cy="2350109"/>
            <a:chOff x="92024" y="848298"/>
            <a:chExt cx="9220303" cy="2350109"/>
          </a:xfrm>
        </p:grpSpPr>
        <p:sp>
          <p:nvSpPr>
            <p:cNvPr id="397" name="Google Shape;397;p29"/>
            <p:cNvSpPr/>
            <p:nvPr/>
          </p:nvSpPr>
          <p:spPr>
            <a:xfrm>
              <a:off x="489363" y="848298"/>
              <a:ext cx="1242957" cy="1242957"/>
            </a:xfrm>
            <a:prstGeom prst="ellipse">
              <a:avLst/>
            </a:prstGeom>
            <a:solidFill>
              <a:srgbClr val="E962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754256" y="1113191"/>
              <a:ext cx="713172" cy="71317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92024" y="2478407"/>
              <a:ext cx="203763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9"/>
            <p:cNvSpPr txBox="1"/>
            <p:nvPr/>
          </p:nvSpPr>
          <p:spPr>
            <a:xfrm>
              <a:off x="92024" y="2478407"/>
              <a:ext cx="203763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1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EILANDJES VAN LANGERHANS (ALVLEESKLIER) TRANSPLANTATIE, DONOR.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2883585" y="848298"/>
              <a:ext cx="1242957" cy="1242957"/>
            </a:xfrm>
            <a:prstGeom prst="ellipse">
              <a:avLst/>
            </a:prstGeom>
            <a:solidFill>
              <a:srgbClr val="E6B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3148478" y="1113191"/>
              <a:ext cx="713172" cy="71317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2486246" y="2478407"/>
              <a:ext cx="203763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9"/>
            <p:cNvSpPr txBox="1"/>
            <p:nvPr/>
          </p:nvSpPr>
          <p:spPr>
            <a:xfrm>
              <a:off x="2486246" y="2478407"/>
              <a:ext cx="203763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1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STAMCELLEN VOOR EIGEN AANMAAK INSULINE.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5277808" y="848298"/>
              <a:ext cx="1242957" cy="1242957"/>
            </a:xfrm>
            <a:prstGeom prst="ellipse">
              <a:avLst/>
            </a:prstGeom>
            <a:solidFill>
              <a:srgbClr val="6AAA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5542700" y="1113191"/>
              <a:ext cx="713172" cy="71317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4880469" y="2478407"/>
              <a:ext cx="203763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 txBox="1"/>
            <p:nvPr/>
          </p:nvSpPr>
          <p:spPr>
            <a:xfrm>
              <a:off x="4880469" y="2478407"/>
              <a:ext cx="203763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1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BIJSTUREN VAN AFWEERSYSTEEM.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7672030" y="848298"/>
              <a:ext cx="1242957" cy="1242957"/>
            </a:xfrm>
            <a:prstGeom prst="ellipse">
              <a:avLst/>
            </a:prstGeom>
            <a:solidFill>
              <a:srgbClr val="528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7936923" y="1113191"/>
              <a:ext cx="713172" cy="71317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7274691" y="2478407"/>
              <a:ext cx="203763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9"/>
            <p:cNvSpPr txBox="1"/>
            <p:nvPr/>
          </p:nvSpPr>
          <p:spPr>
            <a:xfrm>
              <a:off x="7274691" y="2478407"/>
              <a:ext cx="2037636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1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(BRON: </a:t>
              </a:r>
              <a:r>
                <a:rPr lang="nl-NL" sz="1100" u="sng" cap="none">
                  <a:solidFill>
                    <a:schemeClr val="hlink"/>
                  </a:solidFill>
                  <a:latin typeface="Century Gothic"/>
                  <a:ea typeface="Century Gothic"/>
                  <a:cs typeface="Century Gothic"/>
                  <a:sym typeface="Century Gothic"/>
                  <a:hlinkClick r:id="rId8"/>
                </a:rPr>
                <a:t>WWW.DIABETESFONDS.NL</a:t>
              </a:r>
              <a:r>
                <a:rPr lang="nl-NL" sz="1100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, </a:t>
              </a:r>
              <a:endParaRPr sz="1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1243</Words>
  <Application>Microsoft Office PowerPoint</Application>
  <PresentationFormat>Breedbeeld</PresentationFormat>
  <Paragraphs>246</Paragraphs>
  <Slides>23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Calibri</vt:lpstr>
      <vt:lpstr>Century Gothic</vt:lpstr>
      <vt:lpstr>Arial</vt:lpstr>
      <vt:lpstr>Noto Sans Symbols</vt:lpstr>
      <vt:lpstr>Ion</vt:lpstr>
      <vt:lpstr>Ion</vt:lpstr>
      <vt:lpstr>DIABETES MELLITUS</vt:lpstr>
      <vt:lpstr>WIE HET WEET, MAG HET ZEGGEN?</vt:lpstr>
      <vt:lpstr>WAT IS DM TYPE 1?</vt:lpstr>
      <vt:lpstr>OORZAKEN DM TYPE 1.</vt:lpstr>
      <vt:lpstr>RISICOFACTOREN DM TYPE 1.</vt:lpstr>
      <vt:lpstr>SYMPTOMEN DM TYPE 1.</vt:lpstr>
      <vt:lpstr>DIAGNOSE DM TYPE 1.</vt:lpstr>
      <vt:lpstr>WIE HET WEET, MAG HET ZEGGEN?</vt:lpstr>
      <vt:lpstr>ONDERZOEK DM TYPE 1, (wetenschappelijk).</vt:lpstr>
      <vt:lpstr>BEHANDELING DM TYPE 1.</vt:lpstr>
      <vt:lpstr>PROGNOSE DM TYPE 1.</vt:lpstr>
      <vt:lpstr>PREVALANTIE, EPIDEMIOLOGIE EN MORBIDITEIT/MORTALITEIT  DM TYPE 1. </vt:lpstr>
      <vt:lpstr>HYPER EN HYPO</vt:lpstr>
      <vt:lpstr>DM TYPE 2</vt:lpstr>
      <vt:lpstr>SYMPTOMEN TYPE 2</vt:lpstr>
      <vt:lpstr>DIAGNOSE DM TYPE 2.</vt:lpstr>
      <vt:lpstr>BEHANDELING DM TYPE 2</vt:lpstr>
      <vt:lpstr>PROGNOSE DM TYPE 2.</vt:lpstr>
      <vt:lpstr>PREVALENTIE, EPIDEMIOLOGIE EN MORBIDITEIT/MORTALITEIT  DM TYPE 2. </vt:lpstr>
      <vt:lpstr>Zwangerschapsdiabetes</vt:lpstr>
      <vt:lpstr>PowerPoint-presentatie</vt:lpstr>
      <vt:lpstr>Ziekteverloop/begeleiding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MELLITUS</dc:title>
  <cp:lastModifiedBy>Ascom</cp:lastModifiedBy>
  <cp:revision>4</cp:revision>
  <dcterms:modified xsi:type="dcterms:W3CDTF">2019-09-23T16:28:23Z</dcterms:modified>
</cp:coreProperties>
</file>